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Lst>
  <p:sldSz cy="5143500" cx="9144000"/>
  <p:notesSz cx="6858000" cy="9144000"/>
  <p:embeddedFontLst>
    <p:embeddedFont>
      <p:font typeface="Raleway"/>
      <p:regular r:id="rId210"/>
      <p:bold r:id="rId211"/>
      <p:italic r:id="rId212"/>
      <p:boldItalic r:id="rId213"/>
    </p:embeddedFont>
    <p:embeddedFont>
      <p:font typeface="Lato"/>
      <p:regular r:id="rId214"/>
      <p:bold r:id="rId215"/>
      <p:italic r:id="rId216"/>
      <p:boldItalic r:id="rId2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7" Type="http://schemas.openxmlformats.org/officeDocument/2006/relationships/font" Target="fonts/Lato-boldItalic.fntdata"/><Relationship Id="rId216" Type="http://schemas.openxmlformats.org/officeDocument/2006/relationships/font" Target="fonts/Lato-italic.fntdata"/><Relationship Id="rId215" Type="http://schemas.openxmlformats.org/officeDocument/2006/relationships/font" Target="fonts/Lato-bold.fntdata"/><Relationship Id="rId214" Type="http://schemas.openxmlformats.org/officeDocument/2006/relationships/font" Target="fonts/Lato-regular.fntdata"/><Relationship Id="rId213" Type="http://schemas.openxmlformats.org/officeDocument/2006/relationships/font" Target="fonts/Raleway-boldItalic.fntdata"/><Relationship Id="rId212" Type="http://schemas.openxmlformats.org/officeDocument/2006/relationships/font" Target="fonts/Raleway-italic.fntdata"/><Relationship Id="rId211" Type="http://schemas.openxmlformats.org/officeDocument/2006/relationships/font" Target="fonts/Raleway-bold.fntdata"/><Relationship Id="rId210" Type="http://schemas.openxmlformats.org/officeDocument/2006/relationships/font" Target="fonts/Raleway-regular.fntdata"/><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d07d5db0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d07d5db0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5d0a7341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5d0a734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5d0a73417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5d0a73417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5d0a73417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d0a73417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5d0a7341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d0a7341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5d0a7341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5d0a7341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5d0a73417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d0a73417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5d0a73417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5d0a7341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5d0a73417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5d0a73417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5d0a73417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d0a73417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5d0a73417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5d0a73417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d07d5db0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d07d5db0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5d0a73417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d0a73417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5d0a73417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d0a73417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5d0a73417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d0a73417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5d0a73417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d0a73417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5d0a73417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5d0a73417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5d0a73417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5d0a73417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5d0a7341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5d0a7341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5d0a73417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5d0a73417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5d0a73417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5d0a73417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5d0a73417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5d0a73417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d07d5db0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d07d5db0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5d0a73417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5d0a73417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5d0a73417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d0a73417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5d0a73417a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5d0a73417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5d0a7341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d0a7341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5d0a73417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5d0a73417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5d172acc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5d172acc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5d172acc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d172acc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5d172acc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d172acc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5d172accb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d172acc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5d172acc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5d172acc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d07d5db0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d07d5db0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5d172accb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d172acc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5d172accb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d172accb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5d172accb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d172accb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5d172accb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d172accb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5d172accb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d172accb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5d172accb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d172accb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5d172accb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d172accb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d172accb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d172accb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5d172accb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5d172accb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5d172accb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d172accb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d07d5db05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d07d5db0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5d172accb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5d172accb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5d172accb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d172accb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5d172accb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d172accb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5d172accb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5d172acc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5d172accb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d172accb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5d172accb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5d172accb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5d172accb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d172accb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5d172accb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d172accb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5d172accb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d172accb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5d19e91e13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d19e91e13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d07d5db0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d07d5db0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5d19e91e13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d19e91e13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5d172accbe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d172accb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5d172accbe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5d172accb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5d172accbe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d172accbe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5d172accbe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d172accbe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5d172accbe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d172accbe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5d172accbe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d172accbe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5d172accbe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d172accbe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5d19e91e1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5d19e91e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5d19e91e1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5d19e91e1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d07d5db0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d07d5db0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5d19e91e1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5d19e91e1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5d19e91e1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5d19e91e1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5d19e91e1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d19e91e1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5d19e91e1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5d19e91e1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5d19e91e1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5d19e91e1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5d19e91e1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d19e91e1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5d19e91e13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5d19e91e13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5d19e91e13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5d19e91e13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5d19e91e13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5d19e91e13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5d19e91e13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5d19e91e13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d07d5db0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d07d5db0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5d19e91e13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5d19e91e13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5d19e91e13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d19e91e13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5d19e91e13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d19e91e13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5d19e91e13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d19e91e13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5d21c75c8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d21c75c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5d21c75c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5d21c75c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5d21c75c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5d21c75c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5d21c75c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5d21c75c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5d21c75c8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5d21c75c8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5d21c75c8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d21c75c8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d07d5db05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d07d5db05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5d21c75c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5d21c75c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5d21c75c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5d21c75c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5d21c75c8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5d21c75c8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5d21c75c8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5d21c75c8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5d21c75c8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d21c75c8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5d21c75c8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5d21c75c8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5d21c75c8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5d21c75c8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5d21c75c8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5d21c75c8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5d21c75c8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5d21c75c8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5d21c75c8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5d21c75c8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d07d5db0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d07d5db0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5d21c75c8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5d21c75c8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5d21c75c8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5d21c75c8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5d21c75c8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5d21c75c8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5d172accb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5d172accb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5d21c75c8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5d21c75c8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5d21c75c8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5d21c75c8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5d45c05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5d45c05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5d21c75c8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d21c75c8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5d21c75c8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5d21c75c8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5d21c75c8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d21c75c8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cba3b19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cba3b19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d07d5db0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d07d5db0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5d21c75c8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5d21c75c8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5d21c75c8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5d21c75c8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6b66248d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6b66248d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6b66248d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6b66248d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6b66248d3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6b66248d3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d07d5db0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d07d5db0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d07d5db05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d07d5db05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d07d5db0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d07d5db0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d07d5db05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d07d5db0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d07d5db05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d07d5db05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d07d5db0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d07d5db0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d07d5db0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d07d5db0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d07d5db05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d07d5db05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d07d5db0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d07d5db0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d07d5db0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d07d5db0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d07d5db0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d07d5db0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d07d5db05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d07d5db05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d07d5db05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d07d5db05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5d07d5db05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d07d5db05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d07d5db0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d07d5db0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5d07d5db05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d07d5db05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d07d5db0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d07d5db0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d07d5db0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d07d5db0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5d07d5db05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d07d5db05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d0a73417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d0a73417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d07d5db0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d07d5db0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5d0a73417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d0a73417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d0a73417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d0a73417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5d0a73417a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d0a73417a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d0ff69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d0ff69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d172accb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d172accb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5d172accb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d172accb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5d172accb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d172accb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5d172accb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d172accb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5d172accbe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d172accb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172accb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172accb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d07d5db0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d07d5db0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d172accb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d172accb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5d172accb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d172accb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d172accb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d172accb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5d172accb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d172accb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d172accb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d172accb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5d172accb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d172accb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5d172accb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d172accb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5d172accbe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d172accb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5d172accb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d172accb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5d172accbe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d172accbe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d07d5db0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d07d5db0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5d172accb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d172accb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5d172accb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d172accb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5d07d5db0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d07d5db0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5d07d5db0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d07d5db0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d07d5db0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d07d5db0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5d07d5db05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d07d5db05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5d07d5db0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d07d5db0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5d07d5db0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d07d5db0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d07d5db0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d07d5db0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5d07d5db0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5d07d5db0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d07d5db0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d07d5db0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d07d5db0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d07d5db0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5d07d5db0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5d07d5db0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d07d5db0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d07d5db0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5d07d5db0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d07d5db0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5d07d5db0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5d07d5db0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5d07d5db0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d07d5db0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5d07d5db0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d07d5db0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5d07d5db0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d07d5db0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5d07d5db0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d07d5db0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5d07d5db0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d07d5db0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d07d5db0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d07d5db0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5d07d5db05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d07d5db05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5d07d5db0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d07d5db0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5d07d5db0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d07d5db0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5d07d5db0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d07d5db05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5d07d5db05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d07d5db05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5d07d5db0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d07d5db0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5d07d5db05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d07d5db05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5d07d5db05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d07d5db05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5d07d5db05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d07d5db05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5d07d5db0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d07d5db0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d07d5db0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d07d5db0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5d07d5db05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d07d5db05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5d07d5db0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5d07d5db05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d0a7341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d0a7341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5d0a7341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d0a7341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d0a7341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d0a7341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5d0a7341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5d0a7341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5d0a73417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d0a73417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5d0a7341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d0a7341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65075eae02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65075eae02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65075eae02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65075eae02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ds-overdesign.com/transform/matrix3d.html" TargetMode="External"/><Relationship Id="rId4" Type="http://schemas.openxmlformats.org/officeDocument/2006/relationships/hyperlink" Target="http://ds-overdesign.com/transform/matrix3d.html"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4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6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6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9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6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7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hyperlink" Target="http://caniuse.com/" TargetMode="External"/><Relationship Id="rId4" Type="http://schemas.openxmlformats.org/officeDocument/2006/relationships/hyperlink" Target="http://caniuse.com/"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7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6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hyperlink" Target="https://daneden.github.io/animate.css/" TargetMode="External"/><Relationship Id="rId4" Type="http://schemas.openxmlformats.org/officeDocument/2006/relationships/hyperlink" Target="https://daneden.github.io/animate.css/" TargetMode="External"/><Relationship Id="rId5" Type="http://schemas.openxmlformats.org/officeDocument/2006/relationships/image" Target="../media/image8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5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8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8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7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8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8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7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hyperlink" Target="http://bennettfeely.com/clippy/" TargetMode="External"/><Relationship Id="rId4" Type="http://schemas.openxmlformats.org/officeDocument/2006/relationships/image" Target="../media/image7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hyperlink" Target="https://www.w3schools.com/css/css_grid.asp" TargetMode="External"/><Relationship Id="rId4" Type="http://schemas.openxmlformats.org/officeDocument/2006/relationships/hyperlink" Target="https://www.w3schools.com/css/css_grid.asp" TargetMode="External"/><Relationship Id="rId5" Type="http://schemas.openxmlformats.org/officeDocument/2006/relationships/image" Target="../media/image8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88.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8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sublimetext.com/" TargetMode="External"/><Relationship Id="rId4" Type="http://schemas.openxmlformats.org/officeDocument/2006/relationships/hyperlink" Target="http://www.sublimetext.com/" TargetMode="External"/><Relationship Id="rId5" Type="http://schemas.openxmlformats.org/officeDocument/2006/relationships/hyperlink" Target="https://atom.io/" TargetMode="External"/><Relationship Id="rId6" Type="http://schemas.openxmlformats.org/officeDocument/2006/relationships/hyperlink" Target="https://atom.io/"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colorzilla.com/gradient-editor/" TargetMode="External"/><Relationship Id="rId4" Type="http://schemas.openxmlformats.org/officeDocument/2006/relationships/hyperlink" Target="http://www.colorzilla.com/gradient-editor/" TargetMode="External"/><Relationship Id="rId5" Type="http://schemas.openxmlformats.org/officeDocument/2006/relationships/hyperlink" Target="http://www.cssmatic.com/gradient-generator" TargetMode="External"/><Relationship Id="rId6" Type="http://schemas.openxmlformats.org/officeDocument/2006/relationships/hyperlink" Target="http://www.cssmatic.com/gradient-generator" TargetMode="External"/><Relationship Id="rId7" Type="http://schemas.openxmlformats.org/officeDocument/2006/relationships/hyperlink" Target="http://www.cssportal.com/css-gradient-generator/" TargetMode="External"/><Relationship Id="rId8" Type="http://schemas.openxmlformats.org/officeDocument/2006/relationships/hyperlink" Target="http://www.cssportal.com/css-gradient-generator/"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eclipse.org/downloads/eclipse-package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transfonter.org/formats" TargetMode="Externa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developer.mozilla.org/en-US/docs/Web/CSS/%40font-face/unicode-rang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fonts.google.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de.visualstudio.com/" TargetMode="Externa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fontawesome.com/" TargetMode="External"/><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90.png"/></Relationships>
</file>

<file path=ppt/slides/_rels/slide73.xml.rels><?xml version="1.0" encoding="UTF-8" standalone="yes"?><Relationships xmlns="http://schemas.openxmlformats.org/package/2006/relationships"><Relationship Id="rId11" Type="http://schemas.openxmlformats.org/officeDocument/2006/relationships/hyperlink" Target="http://streamlineicons.com/free-icons.html" TargetMode="External"/><Relationship Id="rId10" Type="http://schemas.openxmlformats.org/officeDocument/2006/relationships/hyperlink" Target="https://octicons.github.com/" TargetMode="External"/><Relationship Id="rId13" Type="http://schemas.openxmlformats.org/officeDocument/2006/relationships/hyperlink" Target="http://themes-pixeden.com/font-demos/7-stroke/index.html" TargetMode="External"/><Relationship Id="rId12" Type="http://schemas.openxmlformats.org/officeDocument/2006/relationships/hyperlink" Target="http://streamlineicons.com/free-icons.html" TargetMode="External"/><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fontello.com/" TargetMode="External"/><Relationship Id="rId4" Type="http://schemas.openxmlformats.org/officeDocument/2006/relationships/hyperlink" Target="http://fontello.com/" TargetMode="External"/><Relationship Id="rId9" Type="http://schemas.openxmlformats.org/officeDocument/2006/relationships/hyperlink" Target="https://octicons.github.com/" TargetMode="External"/><Relationship Id="rId5" Type="http://schemas.openxmlformats.org/officeDocument/2006/relationships/hyperlink" Target="https://icomoon.io/" TargetMode="External"/><Relationship Id="rId6" Type="http://schemas.openxmlformats.org/officeDocument/2006/relationships/hyperlink" Target="http://www.linea.io/" TargetMode="External"/><Relationship Id="rId7" Type="http://schemas.openxmlformats.org/officeDocument/2006/relationships/hyperlink" Target="http://themify.me/themify-icons" TargetMode="External"/><Relationship Id="rId8" Type="http://schemas.openxmlformats.org/officeDocument/2006/relationships/hyperlink" Target="http://themify.me/themify-icon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cubic-bezier.com/" TargetMode="External"/><Relationship Id="rId4" Type="http://schemas.openxmlformats.org/officeDocument/2006/relationships/image" Target="../media/image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uimovement.com/" TargetMode="External"/><Relationship Id="rId4" Type="http://schemas.openxmlformats.org/officeDocument/2006/relationships/hyperlink" Target="https://uimovement.com/" TargetMode="External"/><Relationship Id="rId5" Type="http://schemas.openxmlformats.org/officeDocument/2006/relationships/hyperlink" Target="http://uigifs.com/" TargetMode="External"/><Relationship Id="rId6" Type="http://schemas.openxmlformats.org/officeDocument/2006/relationships/hyperlink" Target="http://uigifs.com/" TargetMode="External"/><Relationship Id="rId7" Type="http://schemas.openxmlformats.org/officeDocument/2006/relationships/hyperlink" Target="http://www.appanimations.com/" TargetMode="External"/><Relationship Id="rId8" Type="http://schemas.openxmlformats.org/officeDocument/2006/relationships/hyperlink" Target="http://www.appanimations.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w3schools.com/cssref/css3_browsersupport.asp"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講師: 江舜智</a:t>
            </a:r>
            <a:endParaRPr/>
          </a:p>
          <a:p>
            <a:pPr indent="0" lvl="0" marL="0" rtl="0" algn="l">
              <a:spcBef>
                <a:spcPts val="0"/>
              </a:spcBef>
              <a:spcAft>
                <a:spcPts val="0"/>
              </a:spcAft>
              <a:buNone/>
            </a:pPr>
            <a:r>
              <a:rPr lang="zh-TW"/>
              <a:t>https://www.wingzero.tw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idx="1" type="body"/>
          </p:nvPr>
        </p:nvSpPr>
        <p:spPr>
          <a:xfrm>
            <a:off x="724950" y="21112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000"/>
              <a:t>前端每 18 個月會困難一倍</a:t>
            </a:r>
            <a:endParaRPr sz="3000"/>
          </a:p>
        </p:txBody>
      </p:sp>
      <p:sp>
        <p:nvSpPr>
          <p:cNvPr id="150" name="Google Shape;150;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28" name="Google Shape;828;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translateX(), translateY(), translateZ(), translate3d(x,y,z)</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rotateX(), rotateY(), rotateZ(), rotate3d(a,b,c,angel)</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scaleX(),scaleY(),scaleZ(),scale3d(x,y,z)</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matrix3d(</a:t>
            </a:r>
            <a:r>
              <a:rPr i="1" lang="zh-TW">
                <a:solidFill>
                  <a:srgbClr val="000000"/>
                </a:solidFill>
                <a:latin typeface="Arial"/>
                <a:ea typeface="Arial"/>
                <a:cs typeface="Arial"/>
                <a:sym typeface="Arial"/>
              </a:rPr>
              <a:t>n,n,n,n,n,n,n,n,n,n,n,n,n,n,n,n</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29" name="Google Shape;829;p1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35" name="Google Shape;835;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matrix 3d </a:t>
            </a:r>
            <a:r>
              <a:rPr lang="zh-TW"/>
              <a:t>產生器</a:t>
            </a:r>
            <a:br>
              <a:rPr lang="zh-TW"/>
            </a:br>
            <a:r>
              <a:rPr lang="zh-TW" u="sng">
                <a:solidFill>
                  <a:schemeClr val="hlink"/>
                </a:solidFill>
                <a:latin typeface="Arial"/>
                <a:ea typeface="Arial"/>
                <a:cs typeface="Arial"/>
                <a:sym typeface="Arial"/>
                <a:hlinkClick r:id="rId3"/>
              </a:rPr>
              <a:t>http://ds-overdesign.com/transform/matrix3d.html</a:t>
            </a:r>
            <a:endParaRPr u="sng">
              <a:solidFill>
                <a:schemeClr val="hlink"/>
              </a:solidFill>
              <a:latin typeface="Arial"/>
              <a:ea typeface="Arial"/>
              <a:cs typeface="Arial"/>
              <a:sym typeface="Arial"/>
              <a:hlinkClick r:id="rId4"/>
            </a:endParaRPr>
          </a:p>
          <a:p>
            <a:pPr indent="0" lvl="0" marL="0" rtl="0" algn="l">
              <a:spcBef>
                <a:spcPts val="1600"/>
              </a:spcBef>
              <a:spcAft>
                <a:spcPts val="1600"/>
              </a:spcAft>
              <a:buNone/>
            </a:pPr>
            <a:r>
              <a:t/>
            </a:r>
            <a:endParaRPr/>
          </a:p>
        </p:txBody>
      </p:sp>
      <p:sp>
        <p:nvSpPr>
          <p:cNvPr id="836" name="Google Shape;836;p1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42" name="Google Shape;842;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perspective: 景深</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transform-origin: 變形中心點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transform-style: 子元素是否3d呈現</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perspective-origin: 視角原點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backface-visibillity: 背面是否可以看到</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43" name="Google Shape;843;p1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a:t>
            </a:r>
            <a:endParaRPr/>
          </a:p>
        </p:txBody>
      </p:sp>
      <p:sp>
        <p:nvSpPr>
          <p:cNvPr id="849" name="Google Shape;849;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perspective: 視距</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沒有設定就沒有3D空間</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很像在瀏覽器架一個攝影機</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值越小3D效果越明顯</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50" name="Google Shape;850;p1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perspective-origin</a:t>
            </a:r>
            <a:endParaRPr/>
          </a:p>
        </p:txBody>
      </p:sp>
      <p:sp>
        <p:nvSpPr>
          <p:cNvPr id="856" name="Google Shape;856;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perspective-origin: 視距中心點</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x-axis y-axis</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57" name="Google Shape;857;p1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a:t>
            </a:r>
            <a:endParaRPr/>
          </a:p>
        </p:txBody>
      </p:sp>
      <p:pic>
        <p:nvPicPr>
          <p:cNvPr id="863" name="Google Shape;863;p117"/>
          <p:cNvPicPr preferRelativeResize="0"/>
          <p:nvPr/>
        </p:nvPicPr>
        <p:blipFill>
          <a:blip r:embed="rId3">
            <a:alphaModFix/>
          </a:blip>
          <a:stretch>
            <a:fillRect/>
          </a:stretch>
        </p:blipFill>
        <p:spPr>
          <a:xfrm>
            <a:off x="893975" y="1853850"/>
            <a:ext cx="5837250" cy="2634400"/>
          </a:xfrm>
          <a:prstGeom prst="rect">
            <a:avLst/>
          </a:prstGeom>
          <a:noFill/>
          <a:ln>
            <a:noFill/>
          </a:ln>
        </p:spPr>
      </p:pic>
      <p:sp>
        <p:nvSpPr>
          <p:cNvPr id="864" name="Google Shape;864;p117"/>
          <p:cNvSpPr txBox="1"/>
          <p:nvPr/>
        </p:nvSpPr>
        <p:spPr>
          <a:xfrm>
            <a:off x="1178925" y="44882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perspective:none</a:t>
            </a:r>
            <a:endParaRPr sz="1200">
              <a:latin typeface="Lato"/>
              <a:ea typeface="Lato"/>
              <a:cs typeface="Lato"/>
              <a:sym typeface="Lato"/>
            </a:endParaRPr>
          </a:p>
        </p:txBody>
      </p:sp>
      <p:sp>
        <p:nvSpPr>
          <p:cNvPr id="865" name="Google Shape;865;p117"/>
          <p:cNvSpPr txBox="1"/>
          <p:nvPr/>
        </p:nvSpPr>
        <p:spPr>
          <a:xfrm>
            <a:off x="3063950" y="4488250"/>
            <a:ext cx="14973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perspective:100px</a:t>
            </a:r>
            <a:endParaRPr sz="1200">
              <a:latin typeface="Lato"/>
              <a:ea typeface="Lato"/>
              <a:cs typeface="Lato"/>
              <a:sym typeface="Lato"/>
            </a:endParaRPr>
          </a:p>
        </p:txBody>
      </p:sp>
      <p:sp>
        <p:nvSpPr>
          <p:cNvPr id="866" name="Google Shape;866;p117"/>
          <p:cNvSpPr txBox="1"/>
          <p:nvPr/>
        </p:nvSpPr>
        <p:spPr>
          <a:xfrm>
            <a:off x="4561250" y="4383675"/>
            <a:ext cx="23649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perspective:100px</a:t>
            </a:r>
            <a:endParaRPr sz="1200">
              <a:latin typeface="Lato"/>
              <a:ea typeface="Lato"/>
              <a:cs typeface="Lato"/>
              <a:sym typeface="Lato"/>
            </a:endParaRPr>
          </a:p>
          <a:p>
            <a:pPr indent="0" lvl="0" marL="0" rtl="0" algn="ctr">
              <a:spcBef>
                <a:spcPts val="0"/>
              </a:spcBef>
              <a:spcAft>
                <a:spcPts val="0"/>
              </a:spcAft>
              <a:buNone/>
            </a:pPr>
            <a:r>
              <a:rPr lang="zh-TW" sz="1200">
                <a:latin typeface="Lato"/>
                <a:ea typeface="Lato"/>
                <a:cs typeface="Lato"/>
                <a:sym typeface="Lato"/>
              </a:rPr>
              <a:t>perspective-origin: center top;</a:t>
            </a:r>
            <a:endParaRPr sz="1200">
              <a:latin typeface="Lato"/>
              <a:ea typeface="Lato"/>
              <a:cs typeface="Lato"/>
              <a:sym typeface="Lato"/>
            </a:endParaRPr>
          </a:p>
        </p:txBody>
      </p:sp>
      <p:sp>
        <p:nvSpPr>
          <p:cNvPr id="867" name="Google Shape;867;p1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transform-style</a:t>
            </a:r>
            <a:endParaRPr/>
          </a:p>
        </p:txBody>
      </p:sp>
      <p:sp>
        <p:nvSpPr>
          <p:cNvPr id="873" name="Google Shape;873;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flat|preserve-3d|initial|inherit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影響子元素</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預設為 flat，元素在2D空間呈現</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設為 preserve-3d則在3D空間呈現</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74" name="Google Shape;874;p1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transform-style</a:t>
            </a:r>
            <a:endParaRPr/>
          </a:p>
        </p:txBody>
      </p:sp>
      <p:pic>
        <p:nvPicPr>
          <p:cNvPr id="880" name="Google Shape;880;p119"/>
          <p:cNvPicPr preferRelativeResize="0"/>
          <p:nvPr/>
        </p:nvPicPr>
        <p:blipFill>
          <a:blip r:embed="rId3">
            <a:alphaModFix/>
          </a:blip>
          <a:stretch>
            <a:fillRect/>
          </a:stretch>
        </p:blipFill>
        <p:spPr>
          <a:xfrm>
            <a:off x="829625" y="1853850"/>
            <a:ext cx="3349724" cy="2671676"/>
          </a:xfrm>
          <a:prstGeom prst="rect">
            <a:avLst/>
          </a:prstGeom>
          <a:noFill/>
          <a:ln>
            <a:noFill/>
          </a:ln>
        </p:spPr>
      </p:pic>
      <p:sp>
        <p:nvSpPr>
          <p:cNvPr id="881" name="Google Shape;881;p119"/>
          <p:cNvSpPr txBox="1"/>
          <p:nvPr/>
        </p:nvSpPr>
        <p:spPr>
          <a:xfrm>
            <a:off x="94125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preserve-3d</a:t>
            </a:r>
            <a:endParaRPr sz="1200">
              <a:latin typeface="Lato"/>
              <a:ea typeface="Lato"/>
              <a:cs typeface="Lato"/>
              <a:sym typeface="Lato"/>
            </a:endParaRPr>
          </a:p>
        </p:txBody>
      </p:sp>
      <p:sp>
        <p:nvSpPr>
          <p:cNvPr id="882" name="Google Shape;882;p119"/>
          <p:cNvSpPr txBox="1"/>
          <p:nvPr/>
        </p:nvSpPr>
        <p:spPr>
          <a:xfrm>
            <a:off x="29378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flat</a:t>
            </a:r>
            <a:endParaRPr sz="1200">
              <a:latin typeface="Lato"/>
              <a:ea typeface="Lato"/>
              <a:cs typeface="Lato"/>
              <a:sym typeface="Lato"/>
            </a:endParaRPr>
          </a:p>
        </p:txBody>
      </p:sp>
      <p:sp>
        <p:nvSpPr>
          <p:cNvPr id="883" name="Google Shape;883;p1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backface-visibility</a:t>
            </a:r>
            <a:endParaRPr/>
          </a:p>
        </p:txBody>
      </p:sp>
      <p:sp>
        <p:nvSpPr>
          <p:cNvPr id="889" name="Google Shape;88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背面是否可見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visible|hidden|initial|inherit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visible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設 hidden 翻過來就看不見了</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890" name="Google Shape;890;p120"/>
          <p:cNvPicPr preferRelativeResize="0"/>
          <p:nvPr/>
        </p:nvPicPr>
        <p:blipFill>
          <a:blip r:embed="rId3">
            <a:alphaModFix/>
          </a:blip>
          <a:stretch>
            <a:fillRect/>
          </a:stretch>
        </p:blipFill>
        <p:spPr>
          <a:xfrm>
            <a:off x="4061525" y="1958525"/>
            <a:ext cx="4530876" cy="2799900"/>
          </a:xfrm>
          <a:prstGeom prst="rect">
            <a:avLst/>
          </a:prstGeom>
          <a:noFill/>
          <a:ln>
            <a:noFill/>
          </a:ln>
        </p:spPr>
      </p:pic>
      <p:sp>
        <p:nvSpPr>
          <p:cNvPr id="891" name="Google Shape;891;p120"/>
          <p:cNvSpPr txBox="1"/>
          <p:nvPr/>
        </p:nvSpPr>
        <p:spPr>
          <a:xfrm>
            <a:off x="4487500" y="46966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visible</a:t>
            </a:r>
            <a:endParaRPr sz="1200">
              <a:latin typeface="Lato"/>
              <a:ea typeface="Lato"/>
              <a:cs typeface="Lato"/>
              <a:sym typeface="Lato"/>
            </a:endParaRPr>
          </a:p>
        </p:txBody>
      </p:sp>
      <p:sp>
        <p:nvSpPr>
          <p:cNvPr id="892" name="Google Shape;892;p120"/>
          <p:cNvSpPr txBox="1"/>
          <p:nvPr/>
        </p:nvSpPr>
        <p:spPr>
          <a:xfrm>
            <a:off x="6807300" y="46966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hidden</a:t>
            </a:r>
            <a:endParaRPr sz="1200">
              <a:latin typeface="Lato"/>
              <a:ea typeface="Lato"/>
              <a:cs typeface="Lato"/>
              <a:sym typeface="Lato"/>
            </a:endParaRPr>
          </a:p>
        </p:txBody>
      </p:sp>
      <p:sp>
        <p:nvSpPr>
          <p:cNvPr id="893" name="Google Shape;893;p1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Ex-6</a:t>
            </a:r>
            <a:endParaRPr/>
          </a:p>
        </p:txBody>
      </p:sp>
      <p:sp>
        <p:nvSpPr>
          <p:cNvPr id="899" name="Google Shape;89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按下後翻牌效果</a:t>
            </a:r>
            <a:endParaRPr/>
          </a:p>
        </p:txBody>
      </p:sp>
      <p:sp>
        <p:nvSpPr>
          <p:cNvPr id="900" name="Google Shape;900;p1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01" name="Google Shape;901;p121"/>
          <p:cNvPicPr preferRelativeResize="0"/>
          <p:nvPr/>
        </p:nvPicPr>
        <p:blipFill>
          <a:blip r:embed="rId3">
            <a:alphaModFix/>
          </a:blip>
          <a:stretch>
            <a:fillRect/>
          </a:stretch>
        </p:blipFill>
        <p:spPr>
          <a:xfrm>
            <a:off x="809200" y="2458421"/>
            <a:ext cx="6207274" cy="206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blip>
          <a:stretch>
            <a:fillRect/>
          </a:stretch>
        </p:blipFill>
        <p:spPr>
          <a:xfrm>
            <a:off x="2610713" y="152400"/>
            <a:ext cx="3922574" cy="4838701"/>
          </a:xfrm>
          <a:prstGeom prst="rect">
            <a:avLst/>
          </a:prstGeom>
          <a:noFill/>
          <a:ln>
            <a:noFill/>
          </a:ln>
        </p:spPr>
      </p:pic>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3d-menu.html</a:t>
            </a:r>
            <a:endParaRPr/>
          </a:p>
        </p:txBody>
      </p:sp>
      <p:sp>
        <p:nvSpPr>
          <p:cNvPr id="907" name="Google Shape;907;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製作 3D 選單</a:t>
            </a:r>
            <a:endParaRPr/>
          </a:p>
        </p:txBody>
      </p:sp>
      <p:sp>
        <p:nvSpPr>
          <p:cNvPr id="908" name="Google Shape;908;p1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09" name="Google Shape;909;p122"/>
          <p:cNvPicPr preferRelativeResize="0"/>
          <p:nvPr/>
        </p:nvPicPr>
        <p:blipFill>
          <a:blip r:embed="rId3">
            <a:alphaModFix/>
          </a:blip>
          <a:stretch>
            <a:fillRect/>
          </a:stretch>
        </p:blipFill>
        <p:spPr>
          <a:xfrm>
            <a:off x="2215225" y="2078875"/>
            <a:ext cx="4964899" cy="27175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cube</a:t>
            </a:r>
            <a:endParaRPr/>
          </a:p>
        </p:txBody>
      </p:sp>
      <p:sp>
        <p:nvSpPr>
          <p:cNvPr id="915" name="Google Shape;915;p1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16" name="Google Shape;916;p123"/>
          <p:cNvPicPr preferRelativeResize="0"/>
          <p:nvPr/>
        </p:nvPicPr>
        <p:blipFill>
          <a:blip r:embed="rId3">
            <a:alphaModFix/>
          </a:blip>
          <a:stretch>
            <a:fillRect/>
          </a:stretch>
        </p:blipFill>
        <p:spPr>
          <a:xfrm>
            <a:off x="855950" y="1853850"/>
            <a:ext cx="3299940" cy="29848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cube</a:t>
            </a:r>
            <a:endParaRPr/>
          </a:p>
        </p:txBody>
      </p:sp>
      <p:sp>
        <p:nvSpPr>
          <p:cNvPr id="922" name="Google Shape;922;p124"/>
          <p:cNvSpPr txBox="1"/>
          <p:nvPr>
            <p:ph idx="1" type="body"/>
          </p:nvPr>
        </p:nvSpPr>
        <p:spPr>
          <a:xfrm>
            <a:off x="729450" y="2078875"/>
            <a:ext cx="7688700" cy="29190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每一面翻轉一個角度再往外推就可以了</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class="cube"&gt;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front"&gt;1&lt;/div&gt;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back"&gt;2&lt;/div&gt;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left"&gt;3&lt;/div&gt;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right"&gt;4&lt;/div&gt;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top"&gt;5&lt;/div&gt;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bottom"&gt;6&lt;/div&gt;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&lt;/div&gt;</a:t>
            </a:r>
            <a:endParaRPr>
              <a:solidFill>
                <a:srgbClr val="000000"/>
              </a:solidFill>
              <a:latin typeface="Arial"/>
              <a:ea typeface="Arial"/>
              <a:cs typeface="Arial"/>
              <a:sym typeface="Arial"/>
            </a:endParaRPr>
          </a:p>
          <a:p>
            <a:pPr indent="0" lvl="0" marL="0" rtl="0" algn="l">
              <a:spcBef>
                <a:spcPts val="7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923" name="Google Shape;923;p1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UI</a:t>
            </a:r>
            <a:endParaRPr/>
          </a:p>
        </p:txBody>
      </p:sp>
      <p:sp>
        <p:nvSpPr>
          <p:cNvPr id="929" name="Google Shape;929;p1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35" name="Google Shape;93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-webkit-column-count: 3;</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-moz-column-count: 3;</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column-count: 3;</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36" name="Google Shape;936;p1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37" name="Google Shape;937;p126"/>
          <p:cNvPicPr preferRelativeResize="0"/>
          <p:nvPr/>
        </p:nvPicPr>
        <p:blipFill>
          <a:blip r:embed="rId3">
            <a:alphaModFix/>
          </a:blip>
          <a:stretch>
            <a:fillRect/>
          </a:stretch>
        </p:blipFill>
        <p:spPr>
          <a:xfrm>
            <a:off x="948125" y="3068225"/>
            <a:ext cx="7588175" cy="115851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43" name="Google Shape;943;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column-count: number</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欄位切割數</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column-gap: </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|normal|initial|inherit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欄位間距離</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column-width: auto|</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欄位寬度切割</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
        <p:nvSpPr>
          <p:cNvPr id="944" name="Google Shape;944;p1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50" name="Google Shape;950;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column-rule: </a:t>
            </a:r>
            <a:r>
              <a:rPr i="1" lang="zh-TW">
                <a:solidFill>
                  <a:srgbClr val="000000"/>
                </a:solidFill>
                <a:latin typeface="Arial"/>
                <a:ea typeface="Arial"/>
                <a:cs typeface="Arial"/>
                <a:sym typeface="Arial"/>
              </a:rPr>
              <a:t>column-rule-width column-rule-style column-rule-color</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欄位間邊框設定</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column-rule-color: </a:t>
            </a:r>
            <a:r>
              <a:rPr i="1" lang="zh-TW">
                <a:solidFill>
                  <a:srgbClr val="000000"/>
                </a:solidFill>
                <a:latin typeface="Arial"/>
                <a:ea typeface="Arial"/>
                <a:cs typeface="Arial"/>
                <a:sym typeface="Arial"/>
              </a:rPr>
              <a:t>color</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column-rule-style: none|hidden|dotted|dashed|solid|double|groove|ridge|inset|outset|initial|inherit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column-rule-width: auto|</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solidFill>
                <a:srgbClr val="000000"/>
              </a:solidFill>
              <a:latin typeface="Arial"/>
              <a:ea typeface="Arial"/>
              <a:cs typeface="Arial"/>
              <a:sym typeface="Arial"/>
            </a:endParaRPr>
          </a:p>
        </p:txBody>
      </p:sp>
      <p:sp>
        <p:nvSpPr>
          <p:cNvPr id="951" name="Google Shape;951;p1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57" name="Google Shape;957;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column-fill: balance|auto|initial|inherit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內容是否平均分散於區塊內</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solidFill>
                <a:srgbClr val="000000"/>
              </a:solidFill>
              <a:latin typeface="Arial"/>
              <a:ea typeface="Arial"/>
              <a:cs typeface="Arial"/>
              <a:sym typeface="Arial"/>
            </a:endParaRPr>
          </a:p>
        </p:txBody>
      </p:sp>
      <p:sp>
        <p:nvSpPr>
          <p:cNvPr id="958" name="Google Shape;958;p1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59" name="Google Shape;959;p129"/>
          <p:cNvPicPr preferRelativeResize="0"/>
          <p:nvPr/>
        </p:nvPicPr>
        <p:blipFill>
          <a:blip r:embed="rId3">
            <a:alphaModFix/>
          </a:blip>
          <a:stretch>
            <a:fillRect/>
          </a:stretch>
        </p:blipFill>
        <p:spPr>
          <a:xfrm>
            <a:off x="852175" y="2874551"/>
            <a:ext cx="7443249" cy="1544125"/>
          </a:xfrm>
          <a:prstGeom prst="rect">
            <a:avLst/>
          </a:prstGeom>
          <a:noFill/>
          <a:ln>
            <a:noFill/>
          </a:ln>
        </p:spPr>
      </p:pic>
      <p:sp>
        <p:nvSpPr>
          <p:cNvPr id="960" name="Google Shape;960;p129"/>
          <p:cNvSpPr txBox="1"/>
          <p:nvPr/>
        </p:nvSpPr>
        <p:spPr>
          <a:xfrm>
            <a:off x="21487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balance</a:t>
            </a:r>
            <a:endParaRPr sz="1200">
              <a:latin typeface="Lato"/>
              <a:ea typeface="Lato"/>
              <a:cs typeface="Lato"/>
              <a:sym typeface="Lato"/>
            </a:endParaRPr>
          </a:p>
        </p:txBody>
      </p:sp>
      <p:sp>
        <p:nvSpPr>
          <p:cNvPr id="961" name="Google Shape;961;p129"/>
          <p:cNvSpPr txBox="1"/>
          <p:nvPr/>
        </p:nvSpPr>
        <p:spPr>
          <a:xfrm>
            <a:off x="47537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auto</a:t>
            </a:r>
            <a:endParaRPr sz="1200">
              <a:latin typeface="Lato"/>
              <a:ea typeface="Lato"/>
              <a:cs typeface="Lato"/>
              <a:sym typeface="La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masonry.html</a:t>
            </a:r>
            <a:endParaRPr/>
          </a:p>
        </p:txBody>
      </p:sp>
      <p:sp>
        <p:nvSpPr>
          <p:cNvPr id="967" name="Google Shape;967;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瀑布流 UI</a:t>
            </a:r>
            <a:endParaRPr/>
          </a:p>
        </p:txBody>
      </p:sp>
      <p:sp>
        <p:nvSpPr>
          <p:cNvPr id="968" name="Google Shape;968;p1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69" name="Google Shape;969;p130"/>
          <p:cNvPicPr preferRelativeResize="0"/>
          <p:nvPr/>
        </p:nvPicPr>
        <p:blipFill>
          <a:blip r:embed="rId3">
            <a:alphaModFix/>
          </a:blip>
          <a:stretch>
            <a:fillRect/>
          </a:stretch>
        </p:blipFill>
        <p:spPr>
          <a:xfrm>
            <a:off x="4146825" y="1479837"/>
            <a:ext cx="4389466" cy="34591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masonry</a:t>
            </a:r>
            <a:endParaRPr/>
          </a:p>
        </p:txBody>
      </p:sp>
      <p:sp>
        <p:nvSpPr>
          <p:cNvPr id="975" name="Google Shape;975;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保持區塊完整</a:t>
            </a:r>
            <a:endParaRPr>
              <a:solidFill>
                <a:srgbClr val="808080"/>
              </a:solidFill>
              <a:highlight>
                <a:srgbClr val="2B2B2B"/>
              </a:highlight>
              <a:latin typeface="Arial"/>
              <a:ea typeface="Arial"/>
              <a:cs typeface="Arial"/>
              <a:sym typeface="Arial"/>
            </a:endParaRPr>
          </a:p>
          <a:p>
            <a:pPr indent="0" lvl="0" marL="0" rtl="0" algn="l">
              <a:spcBef>
                <a:spcPts val="1600"/>
              </a:spcBef>
              <a:spcAft>
                <a:spcPts val="1600"/>
              </a:spcAft>
              <a:buNone/>
            </a:pPr>
            <a:r>
              <a:rPr lang="zh-TW"/>
              <a:t>-webkit-column-break-inside: avoid; /* Chrome, Safari, Opera */</a:t>
            </a:r>
            <a:br>
              <a:rPr lang="zh-TW"/>
            </a:br>
            <a:r>
              <a:rPr lang="zh-TW"/>
              <a:t>page-break-inside: avoid; /* Firefox */</a:t>
            </a:r>
            <a:br>
              <a:rPr lang="zh-TW"/>
            </a:br>
            <a:r>
              <a:rPr lang="zh-TW"/>
              <a:t>break-inside: avoid; /* IE 10+ */</a:t>
            </a:r>
            <a:endParaRPr/>
          </a:p>
        </p:txBody>
      </p:sp>
      <p:sp>
        <p:nvSpPr>
          <p:cNvPr id="976" name="Google Shape;976;p1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4"/>
          <p:cNvPicPr preferRelativeResize="0"/>
          <p:nvPr/>
        </p:nvPicPr>
        <p:blipFill>
          <a:blip r:embed="rId3">
            <a:alphaModFix/>
          </a:blip>
          <a:stretch>
            <a:fillRect/>
          </a:stretch>
        </p:blipFill>
        <p:spPr>
          <a:xfrm>
            <a:off x="2681787" y="152400"/>
            <a:ext cx="3780417" cy="4838699"/>
          </a:xfrm>
          <a:prstGeom prst="rect">
            <a:avLst/>
          </a:prstGeom>
          <a:noFill/>
          <a:ln>
            <a:noFill/>
          </a:ln>
        </p:spPr>
      </p:pic>
      <p:sp>
        <p:nvSpPr>
          <p:cNvPr id="162" name="Google Shape;162;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resize</a:t>
            </a:r>
            <a:endParaRPr/>
          </a:p>
        </p:txBody>
      </p:sp>
      <p:sp>
        <p:nvSpPr>
          <p:cNvPr id="982" name="Google Shape;98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修改區塊大小</a:t>
            </a:r>
            <a:endParaRPr/>
          </a:p>
          <a:p>
            <a:pPr indent="-298450" lvl="1" marL="1371600" rtl="0" algn="l">
              <a:spcBef>
                <a:spcPts val="0"/>
              </a:spcBef>
              <a:spcAft>
                <a:spcPts val="0"/>
              </a:spcAft>
              <a:buSzPts val="1100"/>
              <a:buChar char="○"/>
            </a:pPr>
            <a:r>
              <a:rPr lang="zh-TW">
                <a:solidFill>
                  <a:srgbClr val="000000"/>
                </a:solidFill>
                <a:latin typeface="Arial"/>
                <a:ea typeface="Arial"/>
                <a:cs typeface="Arial"/>
                <a:sym typeface="Arial"/>
              </a:rPr>
              <a:t>none|both|horizontal|vertical|initial|inherit</a:t>
            </a:r>
            <a:endParaRPr>
              <a:solidFill>
                <a:srgbClr val="000000"/>
              </a:solidFill>
              <a:latin typeface="Arial"/>
              <a:ea typeface="Arial"/>
              <a:cs typeface="Arial"/>
              <a:sym typeface="Arial"/>
            </a:endParaRPr>
          </a:p>
          <a:p>
            <a:pPr indent="-298450" lvl="1" marL="13716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搭配 overflow:auto;</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p>
        </p:txBody>
      </p:sp>
      <p:sp>
        <p:nvSpPr>
          <p:cNvPr id="983" name="Google Shape;983;p1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84" name="Google Shape;984;p132"/>
          <p:cNvPicPr preferRelativeResize="0"/>
          <p:nvPr/>
        </p:nvPicPr>
        <p:blipFill>
          <a:blip r:embed="rId3">
            <a:alphaModFix/>
          </a:blip>
          <a:stretch>
            <a:fillRect/>
          </a:stretch>
        </p:blipFill>
        <p:spPr>
          <a:xfrm>
            <a:off x="1297700" y="2966275"/>
            <a:ext cx="2856424" cy="14665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outline</a:t>
            </a:r>
            <a:endParaRPr/>
          </a:p>
        </p:txBody>
      </p:sp>
      <p:sp>
        <p:nvSpPr>
          <p:cNvPr id="990" name="Google Shape;990;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邊框外面的框</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outline-offset: </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 2px solid red;</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outline-offset:10px;</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91" name="Google Shape;991;p1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92" name="Google Shape;992;p133"/>
          <p:cNvPicPr preferRelativeResize="0"/>
          <p:nvPr/>
        </p:nvPicPr>
        <p:blipFill>
          <a:blip r:embed="rId3">
            <a:alphaModFix/>
          </a:blip>
          <a:stretch>
            <a:fillRect/>
          </a:stretch>
        </p:blipFill>
        <p:spPr>
          <a:xfrm>
            <a:off x="4267393" y="2273543"/>
            <a:ext cx="3202084" cy="22611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box-sizing</a:t>
            </a:r>
            <a:endParaRPr/>
          </a:p>
        </p:txBody>
      </p:sp>
      <p:sp>
        <p:nvSpPr>
          <p:cNvPr id="998" name="Google Shape;998;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把border跟padding算入 box-model 寬高</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content-box|border-box|initial|inherit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content-box</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border-box: 把 border跟padding計入長寬，不包含 margin</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99" name="Google Shape;999;p1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a:t>
            </a:r>
            <a:endParaRPr/>
          </a:p>
        </p:txBody>
      </p:sp>
      <p:sp>
        <p:nvSpPr>
          <p:cNvPr id="1005" name="Google Shape;1005;p1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a:t>
            </a:r>
            <a:endParaRPr/>
          </a:p>
        </p:txBody>
      </p:sp>
      <p:sp>
        <p:nvSpPr>
          <p:cNvPr id="1011" name="Google Shape;1011;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 是</a:t>
            </a:r>
            <a:r>
              <a:rPr lang="zh-TW"/>
              <a:t>一個在 CSS3 開始可以使用的 display 屬性，全名為 flexible box，比起以往的排版方式將更有彈性也更靈活，可以應付大多數的排版狀況</a:t>
            </a:r>
            <a:endParaRPr/>
          </a:p>
          <a:p>
            <a:pPr indent="0" lvl="0" marL="0" rtl="0" algn="l">
              <a:spcBef>
                <a:spcPts val="1600"/>
              </a:spcBef>
              <a:spcAft>
                <a:spcPts val="1600"/>
              </a:spcAft>
              <a:buNone/>
            </a:pPr>
            <a:r>
              <a:rPr lang="zh-TW"/>
              <a:t>瀏覽器支援情況：</a:t>
            </a:r>
            <a:endParaRPr/>
          </a:p>
        </p:txBody>
      </p:sp>
      <p:sp>
        <p:nvSpPr>
          <p:cNvPr id="1012" name="Google Shape;1012;p1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13" name="Google Shape;1013;p136"/>
          <p:cNvPicPr preferRelativeResize="0"/>
          <p:nvPr/>
        </p:nvPicPr>
        <p:blipFill>
          <a:blip r:embed="rId3">
            <a:alphaModFix/>
          </a:blip>
          <a:stretch>
            <a:fillRect/>
          </a:stretch>
        </p:blipFill>
        <p:spPr>
          <a:xfrm>
            <a:off x="836950" y="3128225"/>
            <a:ext cx="7377423" cy="7558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a:t>
            </a:r>
            <a:endParaRPr/>
          </a:p>
        </p:txBody>
      </p:sp>
      <p:sp>
        <p:nvSpPr>
          <p:cNvPr id="1019" name="Google Shape;10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要使用 flex 需要在元素上設定 display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display: flex|inline-flex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緊貼著設定為 flex 內的元素就會有 flex 元素的特性</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20" name="Google Shape;1020;p1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flex-direction</a:t>
            </a:r>
            <a:endParaRPr/>
          </a:p>
        </p:txBody>
      </p:sp>
      <p:sp>
        <p:nvSpPr>
          <p:cNvPr id="1026" name="Google Shape;1026;p1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排列方向</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row|row-reverse|column|column-reverse|initial|inherit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row-reverse: 反轉水平排列方向</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column: 垂直靠上排列</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column-reverse: 垂直靠下排列</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27" name="Google Shape;1027;p1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28" name="Google Shape;1028;p138"/>
          <p:cNvPicPr preferRelativeResize="0"/>
          <p:nvPr/>
        </p:nvPicPr>
        <p:blipFill>
          <a:blip r:embed="rId3">
            <a:alphaModFix/>
          </a:blip>
          <a:stretch>
            <a:fillRect/>
          </a:stretch>
        </p:blipFill>
        <p:spPr>
          <a:xfrm>
            <a:off x="856725" y="3235325"/>
            <a:ext cx="5023075" cy="11856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justify-content</a:t>
            </a:r>
            <a:endParaRPr/>
          </a:p>
        </p:txBody>
      </p:sp>
      <p:sp>
        <p:nvSpPr>
          <p:cNvPr id="1034" name="Google Shape;1034;p139"/>
          <p:cNvSpPr txBox="1"/>
          <p:nvPr>
            <p:ph idx="1" type="body"/>
          </p:nvPr>
        </p:nvSpPr>
        <p:spPr>
          <a:xfrm>
            <a:off x="729450" y="2078875"/>
            <a:ext cx="4556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水平對齊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flex-start|flex-end|center|space-between|space-around | space-evenly |initial|inherit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35" name="Google Shape;1035;p1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36" name="Google Shape;1036;p139"/>
          <p:cNvPicPr preferRelativeResize="0"/>
          <p:nvPr/>
        </p:nvPicPr>
        <p:blipFill>
          <a:blip r:embed="rId3">
            <a:alphaModFix/>
          </a:blip>
          <a:stretch>
            <a:fillRect/>
          </a:stretch>
        </p:blipFill>
        <p:spPr>
          <a:xfrm>
            <a:off x="5472124" y="1318650"/>
            <a:ext cx="2134425" cy="345592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align-items</a:t>
            </a:r>
            <a:endParaRPr/>
          </a:p>
        </p:txBody>
      </p:sp>
      <p:sp>
        <p:nvSpPr>
          <p:cNvPr id="1042" name="Google Shape;1042;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垂直對齊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stretch|center|flex-start|flex-end|baseline|initial|inherit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43" name="Google Shape;1043;p1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44" name="Google Shape;1044;p140"/>
          <p:cNvPicPr preferRelativeResize="0"/>
          <p:nvPr/>
        </p:nvPicPr>
        <p:blipFill>
          <a:blip r:embed="rId3">
            <a:alphaModFix/>
          </a:blip>
          <a:stretch>
            <a:fillRect/>
          </a:stretch>
        </p:blipFill>
        <p:spPr>
          <a:xfrm>
            <a:off x="5249875" y="1208179"/>
            <a:ext cx="3168276" cy="376419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a:t>
            </a:r>
            <a:endParaRPr/>
          </a:p>
        </p:txBody>
      </p:sp>
      <p:sp>
        <p:nvSpPr>
          <p:cNvPr id="1050" name="Google Shape;1050;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i="1" lang="zh-TW">
                <a:solidFill>
                  <a:srgbClr val="000000"/>
                </a:solidFill>
                <a:latin typeface="Arial"/>
                <a:ea typeface="Arial"/>
                <a:cs typeface="Arial"/>
                <a:sym typeface="Arial"/>
              </a:rPr>
              <a:t>flex-grow</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flex-shrink</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flex-basis</a:t>
            </a:r>
            <a:r>
              <a:rPr lang="zh-TW">
                <a:solidFill>
                  <a:srgbClr val="000000"/>
                </a:solidFill>
                <a:latin typeface="Arial"/>
                <a:ea typeface="Arial"/>
                <a:cs typeface="Arial"/>
                <a:sym typeface="Arial"/>
              </a:rPr>
              <a:t>|auto|initial|inherit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flex-grow: flex-basis 長度小於分配的長度時，會依比例延伸，預設是0，設為0則不會彈性變化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flex-shrink: 剩餘空間不足時，依數字比例壓縮，預設是1，設為0則不會彈性變化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flex-basis: 基本寬度，約等同 width，但可以覆寫 width</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合併寫法: flex: flex-grow｜flex-shrink｜flex-basis;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51" name="Google Shape;1051;p1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2726450" y="152400"/>
            <a:ext cx="3691095" cy="4838701"/>
          </a:xfrm>
          <a:prstGeom prst="rect">
            <a:avLst/>
          </a:prstGeom>
          <a:noFill/>
          <a:ln>
            <a:noFill/>
          </a:ln>
        </p:spPr>
      </p:pic>
      <p:sp>
        <p:nvSpPr>
          <p:cNvPr id="168" name="Google Shape;168;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flex-wrap</a:t>
            </a:r>
            <a:endParaRPr/>
          </a:p>
        </p:txBody>
      </p:sp>
      <p:sp>
        <p:nvSpPr>
          <p:cNvPr id="1057" name="Google Shape;1057;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換行(flex 預設是不換行的)</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nowrap|wrap|wrap-reverse|initial|inherit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default: nowrap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58" name="Google Shape;1058;p1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59" name="Google Shape;1059;p142"/>
          <p:cNvPicPr preferRelativeResize="0"/>
          <p:nvPr/>
        </p:nvPicPr>
        <p:blipFill>
          <a:blip r:embed="rId3">
            <a:alphaModFix/>
          </a:blip>
          <a:stretch>
            <a:fillRect/>
          </a:stretch>
        </p:blipFill>
        <p:spPr>
          <a:xfrm>
            <a:off x="1258625" y="2944675"/>
            <a:ext cx="4065500" cy="14406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 align-content</a:t>
            </a:r>
            <a:endParaRPr/>
          </a:p>
        </p:txBody>
      </p:sp>
      <p:sp>
        <p:nvSpPr>
          <p:cNvPr id="1065" name="Google Shape;1065;p143"/>
          <p:cNvSpPr txBox="1"/>
          <p:nvPr>
            <p:ph idx="1" type="body"/>
          </p:nvPr>
        </p:nvSpPr>
        <p:spPr>
          <a:xfrm>
            <a:off x="729450" y="2078875"/>
            <a:ext cx="4043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多行元素的垂直對齊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stretch|center|flex-start|flex-end|space-between|space-around|initial|inherit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66" name="Google Shape;1066;p1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67" name="Google Shape;1067;p143"/>
          <p:cNvPicPr preferRelativeResize="0"/>
          <p:nvPr/>
        </p:nvPicPr>
        <p:blipFill>
          <a:blip r:embed="rId3">
            <a:alphaModFix/>
          </a:blip>
          <a:stretch>
            <a:fillRect/>
          </a:stretch>
        </p:blipFill>
        <p:spPr>
          <a:xfrm>
            <a:off x="5067850" y="1511850"/>
            <a:ext cx="2743814" cy="32380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flex-flow</a:t>
            </a:r>
            <a:endParaRPr/>
          </a:p>
        </p:txBody>
      </p:sp>
      <p:sp>
        <p:nvSpPr>
          <p:cNvPr id="1073" name="Google Shape;1073;p1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合併 flex-direction 和 flex-wrap</a:t>
            </a:r>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flex-direction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flex-wrap</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74" name="Google Shape;1074;p1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order</a:t>
            </a:r>
            <a:endParaRPr/>
          </a:p>
        </p:txBody>
      </p:sp>
      <p:sp>
        <p:nvSpPr>
          <p:cNvPr id="1080" name="Google Shape;1080;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自訂排序</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可以設定的值為數字，設定為正值會先到 flex 元素的最後再依大小排序，設定為負值則會先到 flex 元素的最前面再依大小排序</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1" name="Google Shape;1081;p1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algin-self</a:t>
            </a:r>
            <a:endParaRPr/>
          </a:p>
        </p:txBody>
      </p:sp>
      <p:sp>
        <p:nvSpPr>
          <p:cNvPr id="1087" name="Google Shape;1087;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指定其中一個元素的垂直對齊方向</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auto|stretch|center|flex-start|flex-end|baseline|initial|inherit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8" name="Google Shape;1088;p1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用 flex </a:t>
            </a:r>
            <a:r>
              <a:rPr lang="zh-TW"/>
              <a:t>排版</a:t>
            </a:r>
            <a:endParaRPr/>
          </a:p>
        </p:txBody>
      </p:sp>
      <p:sp>
        <p:nvSpPr>
          <p:cNvPr id="1094" name="Google Shape;1094;p1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95" name="Google Shape;1095;p147"/>
          <p:cNvPicPr preferRelativeResize="0"/>
          <p:nvPr/>
        </p:nvPicPr>
        <p:blipFill>
          <a:blip r:embed="rId3">
            <a:alphaModFix/>
          </a:blip>
          <a:stretch>
            <a:fillRect/>
          </a:stretch>
        </p:blipFill>
        <p:spPr>
          <a:xfrm>
            <a:off x="808425" y="1901650"/>
            <a:ext cx="4183929" cy="29848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a:t>
            </a:r>
            <a:endParaRPr/>
          </a:p>
        </p:txBody>
      </p:sp>
      <p:sp>
        <p:nvSpPr>
          <p:cNvPr id="1101" name="Google Shape;1101;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讓頁面可以根據某些條件選擇 css 樣式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常用的是依瀏覽器解析度調整樣式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RWD(Responsive Web Design)</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02" name="Google Shape;1102;p1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03" name="Google Shape;1103;p148"/>
          <p:cNvPicPr preferRelativeResize="0"/>
          <p:nvPr/>
        </p:nvPicPr>
        <p:blipFill>
          <a:blip r:embed="rId3">
            <a:alphaModFix/>
          </a:blip>
          <a:stretch>
            <a:fillRect/>
          </a:stretch>
        </p:blipFill>
        <p:spPr>
          <a:xfrm>
            <a:off x="3753775" y="2571750"/>
            <a:ext cx="5106050" cy="19727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RWD</a:t>
            </a:r>
            <a:endParaRPr/>
          </a:p>
        </p:txBody>
      </p:sp>
      <p:sp>
        <p:nvSpPr>
          <p:cNvPr id="1109" name="Google Shape;1109;p1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10" name="Google Shape;1110;p149"/>
          <p:cNvPicPr preferRelativeResize="0"/>
          <p:nvPr/>
        </p:nvPicPr>
        <p:blipFill>
          <a:blip r:embed="rId3">
            <a:alphaModFix/>
          </a:blip>
          <a:stretch>
            <a:fillRect/>
          </a:stretch>
        </p:blipFill>
        <p:spPr>
          <a:xfrm>
            <a:off x="817900" y="1853850"/>
            <a:ext cx="6069800" cy="298484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a:t>
            </a:r>
            <a:endParaRPr/>
          </a:p>
        </p:txBody>
      </p:sp>
      <p:sp>
        <p:nvSpPr>
          <p:cNvPr id="1116" name="Google Shape;1116;p150"/>
          <p:cNvSpPr txBox="1"/>
          <p:nvPr>
            <p:ph idx="1" type="body"/>
          </p:nvPr>
        </p:nvSpPr>
        <p:spPr>
          <a:xfrm>
            <a:off x="729450" y="2078875"/>
            <a:ext cx="7688700" cy="2709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基本語法</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@media not|only [</a:t>
            </a:r>
            <a:r>
              <a:rPr i="1" lang="zh-TW">
                <a:solidFill>
                  <a:srgbClr val="000000"/>
                </a:solidFill>
                <a:latin typeface="Arial"/>
                <a:ea typeface="Arial"/>
                <a:cs typeface="Arial"/>
                <a:sym typeface="Arial"/>
              </a:rPr>
              <a:t>media types] </a:t>
            </a:r>
            <a:r>
              <a:rPr lang="zh-TW">
                <a:solidFill>
                  <a:srgbClr val="000000"/>
                </a:solidFill>
                <a:latin typeface="Arial"/>
                <a:ea typeface="Arial"/>
                <a:cs typeface="Arial"/>
                <a:sym typeface="Arial"/>
              </a:rPr>
              <a:t>and</a:t>
            </a:r>
            <a:r>
              <a:rPr i="1" lang="zh-TW">
                <a:solidFill>
                  <a:srgbClr val="000000"/>
                </a:solidFill>
                <a:latin typeface="Arial"/>
                <a:ea typeface="Arial"/>
                <a:cs typeface="Arial"/>
                <a:sym typeface="Arial"/>
              </a:rPr>
              <a:t> </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media feature]</a:t>
            </a: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600"/>
              </a:spcBef>
              <a:spcAft>
                <a:spcPts val="0"/>
              </a:spcAft>
              <a:buNone/>
            </a:pPr>
            <a:r>
              <a:rPr i="1" lang="zh-TW">
                <a:solidFill>
                  <a:srgbClr val="000000"/>
                </a:solidFill>
                <a:latin typeface="Arial"/>
                <a:ea typeface="Arial"/>
                <a:cs typeface="Arial"/>
                <a:sym typeface="Arial"/>
              </a:rPr>
              <a:t>	CSS-Code;</a:t>
            </a:r>
            <a:endParaRPr i="1">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外連</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&lt;link rel="stylesheet" media="</a:t>
            </a:r>
            <a:r>
              <a:rPr i="1" lang="zh-TW">
                <a:solidFill>
                  <a:srgbClr val="000000"/>
                </a:solidFill>
                <a:latin typeface="Arial"/>
                <a:ea typeface="Arial"/>
                <a:cs typeface="Arial"/>
                <a:sym typeface="Arial"/>
              </a:rPr>
              <a:t>mediatype</a:t>
            </a:r>
            <a:r>
              <a:rPr lang="zh-TW">
                <a:solidFill>
                  <a:srgbClr val="000000"/>
                </a:solidFill>
                <a:latin typeface="Arial"/>
                <a:ea typeface="Arial"/>
                <a:cs typeface="Arial"/>
                <a:sym typeface="Arial"/>
              </a:rPr>
              <a:t> and|not|only (</a:t>
            </a:r>
            <a:r>
              <a:rPr i="1" lang="zh-TW">
                <a:solidFill>
                  <a:srgbClr val="000000"/>
                </a:solidFill>
                <a:latin typeface="Arial"/>
                <a:ea typeface="Arial"/>
                <a:cs typeface="Arial"/>
                <a:sym typeface="Arial"/>
              </a:rPr>
              <a:t>expressions</a:t>
            </a:r>
            <a:r>
              <a:rPr lang="zh-TW">
                <a:solidFill>
                  <a:srgbClr val="000000"/>
                </a:solidFill>
                <a:latin typeface="Arial"/>
                <a:ea typeface="Arial"/>
                <a:cs typeface="Arial"/>
                <a:sym typeface="Arial"/>
              </a:rPr>
              <a:t>)" href="</a:t>
            </a:r>
            <a:r>
              <a:rPr i="1" lang="zh-TW">
                <a:solidFill>
                  <a:srgbClr val="000000"/>
                </a:solidFill>
                <a:latin typeface="Arial"/>
                <a:ea typeface="Arial"/>
                <a:cs typeface="Arial"/>
                <a:sym typeface="Arial"/>
              </a:rPr>
              <a:t>print.css</a:t>
            </a:r>
            <a:r>
              <a:rPr lang="zh-TW">
                <a:solidFill>
                  <a:srgbClr val="000000"/>
                </a:solidFill>
                <a:latin typeface="Arial"/>
                <a:ea typeface="Arial"/>
                <a:cs typeface="Arial"/>
                <a:sym typeface="Arial"/>
              </a:rPr>
              <a:t>”&gt;</a:t>
            </a:r>
            <a:endParaRPr>
              <a:solidFill>
                <a:srgbClr val="000000"/>
              </a:solidFill>
              <a:latin typeface="Arial"/>
              <a:ea typeface="Arial"/>
              <a:cs typeface="Arial"/>
              <a:sym typeface="Arial"/>
            </a:endParaRPr>
          </a:p>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因為螢幕密度的關係，解析度不一定等於 device-width，所以需要設定下面這行</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&lt;meta name="viewport" content="width=device-width, initial-scale=1.0; " /&gt;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17" name="Google Shape;1117;p1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viewport </a:t>
            </a:r>
            <a:r>
              <a:rPr lang="zh-TW"/>
              <a:t>設定</a:t>
            </a:r>
            <a:endParaRPr/>
          </a:p>
        </p:txBody>
      </p:sp>
      <p:sp>
        <p:nvSpPr>
          <p:cNvPr id="1123" name="Google Shape;1123;p1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24" name="Google Shape;1124;p151"/>
          <p:cNvPicPr preferRelativeResize="0"/>
          <p:nvPr/>
        </p:nvPicPr>
        <p:blipFill>
          <a:blip r:embed="rId3">
            <a:alphaModFix/>
          </a:blip>
          <a:stretch>
            <a:fillRect/>
          </a:stretch>
        </p:blipFill>
        <p:spPr>
          <a:xfrm>
            <a:off x="1920775" y="1853850"/>
            <a:ext cx="4630551" cy="2984850"/>
          </a:xfrm>
          <a:prstGeom prst="rect">
            <a:avLst/>
          </a:prstGeom>
          <a:noFill/>
          <a:ln>
            <a:noFill/>
          </a:ln>
        </p:spPr>
      </p:pic>
      <p:sp>
        <p:nvSpPr>
          <p:cNvPr id="1125" name="Google Shape;1125;p151"/>
          <p:cNvSpPr txBox="1"/>
          <p:nvPr/>
        </p:nvSpPr>
        <p:spPr>
          <a:xfrm>
            <a:off x="2015575"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沒有設定</a:t>
            </a:r>
            <a:endParaRPr sz="1200">
              <a:latin typeface="Lato"/>
              <a:ea typeface="Lato"/>
              <a:cs typeface="Lato"/>
              <a:sym typeface="Lato"/>
            </a:endParaRPr>
          </a:p>
        </p:txBody>
      </p:sp>
      <p:sp>
        <p:nvSpPr>
          <p:cNvPr id="1126" name="Google Shape;1126;p151"/>
          <p:cNvSpPr txBox="1"/>
          <p:nvPr/>
        </p:nvSpPr>
        <p:spPr>
          <a:xfrm>
            <a:off x="6551325" y="4525525"/>
            <a:ext cx="10356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有設定</a:t>
            </a:r>
            <a:endParaRPr sz="12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 type="body"/>
          </p:nvPr>
        </p:nvSpPr>
        <p:spPr>
          <a:xfrm>
            <a:off x="724950" y="3227748"/>
            <a:ext cx="7697400" cy="10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000">
                <a:solidFill>
                  <a:srgbClr val="000000"/>
                </a:solidFill>
                <a:latin typeface="Arial"/>
                <a:ea typeface="Arial"/>
                <a:cs typeface="Arial"/>
                <a:sym typeface="Arial"/>
              </a:rPr>
              <a:t>沒辦法成為 google 工程師</a:t>
            </a:r>
            <a:endParaRPr sz="3000">
              <a:solidFill>
                <a:srgbClr val="000000"/>
              </a:solidFill>
              <a:latin typeface="Arial"/>
              <a:ea typeface="Arial"/>
              <a:cs typeface="Arial"/>
              <a:sym typeface="Arial"/>
            </a:endParaRPr>
          </a:p>
          <a:p>
            <a:pPr indent="0" lvl="0" marL="0" rtl="0" algn="ctr">
              <a:spcBef>
                <a:spcPts val="0"/>
              </a:spcBef>
              <a:spcAft>
                <a:spcPts val="0"/>
              </a:spcAft>
              <a:buNone/>
            </a:pPr>
            <a:r>
              <a:rPr lang="zh-TW" sz="3000">
                <a:solidFill>
                  <a:srgbClr val="000000"/>
                </a:solidFill>
                <a:latin typeface="Arial"/>
                <a:ea typeface="Arial"/>
                <a:cs typeface="Arial"/>
                <a:sym typeface="Arial"/>
              </a:rPr>
              <a:t>也要 google 到成為工程師 </a:t>
            </a:r>
            <a:endParaRPr sz="3000">
              <a:solidFill>
                <a:srgbClr val="000000"/>
              </a:solidFill>
            </a:endParaRPr>
          </a:p>
        </p:txBody>
      </p:sp>
      <p:pic>
        <p:nvPicPr>
          <p:cNvPr id="174" name="Google Shape;174;p26"/>
          <p:cNvPicPr preferRelativeResize="0"/>
          <p:nvPr/>
        </p:nvPicPr>
        <p:blipFill>
          <a:blip r:embed="rId3">
            <a:alphaModFix/>
          </a:blip>
          <a:stretch>
            <a:fillRect/>
          </a:stretch>
        </p:blipFill>
        <p:spPr>
          <a:xfrm>
            <a:off x="2505338" y="835150"/>
            <a:ext cx="4133332" cy="2329773"/>
          </a:xfrm>
          <a:prstGeom prst="rect">
            <a:avLst/>
          </a:prstGeom>
          <a:noFill/>
          <a:ln>
            <a:noFill/>
          </a:ln>
        </p:spPr>
      </p:pic>
      <p:sp>
        <p:nvSpPr>
          <p:cNvPr id="175" name="Google Shape;175;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 </a:t>
            </a:r>
            <a:r>
              <a:rPr lang="zh-TW"/>
              <a:t>類型</a:t>
            </a:r>
            <a:endParaRPr/>
          </a:p>
        </p:txBody>
      </p:sp>
      <p:sp>
        <p:nvSpPr>
          <p:cNvPr id="1132" name="Google Shape;1132;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all | print | screen | speech</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t>https://www.w3schools.com/css/css3_mediaqueries.asp</a:t>
            </a:r>
            <a:endParaRPr/>
          </a:p>
          <a:p>
            <a:pPr indent="0" lvl="0" marL="457200" rtl="0" algn="l">
              <a:spcBef>
                <a:spcPts val="1600"/>
              </a:spcBef>
              <a:spcAft>
                <a:spcPts val="1600"/>
              </a:spcAft>
              <a:buNone/>
            </a:pPr>
            <a:r>
              <a:t/>
            </a:r>
            <a:endParaRPr/>
          </a:p>
        </p:txBody>
      </p:sp>
      <p:sp>
        <p:nvSpPr>
          <p:cNvPr id="1133" name="Google Shape;1133;p1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features</a:t>
            </a:r>
            <a:endParaRPr/>
          </a:p>
        </p:txBody>
      </p:sp>
      <p:sp>
        <p:nvSpPr>
          <p:cNvPr id="1139" name="Google Shape;1139;p153"/>
          <p:cNvSpPr txBox="1"/>
          <p:nvPr>
            <p:ph idx="1" type="body"/>
          </p:nvPr>
        </p:nvSpPr>
        <p:spPr>
          <a:xfrm>
            <a:off x="729450" y="2078875"/>
            <a:ext cx="32352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aspect-ratio: 畫面比例</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color</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color-index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device-aspect-ratio</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device-height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device-width</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 用在類似終端機的介面</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height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40" name="Google Shape;1140;p1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
        <p:nvSpPr>
          <p:cNvPr id="1141" name="Google Shape;1141;p153"/>
          <p:cNvSpPr txBox="1"/>
          <p:nvPr>
            <p:ph idx="1" type="body"/>
          </p:nvPr>
        </p:nvSpPr>
        <p:spPr>
          <a:xfrm>
            <a:off x="4532400" y="2078875"/>
            <a:ext cx="32352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monochrome: 用在灰階裝置</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orientation: landscape or portrait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resolution: dpi or dpcm</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scan: 用在 tv</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width</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max-width</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min-width</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寫法</a:t>
            </a:r>
            <a:endParaRPr/>
          </a:p>
        </p:txBody>
      </p:sp>
      <p:sp>
        <p:nvSpPr>
          <p:cNvPr id="1147" name="Google Shape;1147;p1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@media screen and (min-width: 1024px){</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.wrapper{</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width: 960px;</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48" name="Google Shape;1148;p1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注意</a:t>
            </a:r>
            <a:endParaRPr/>
          </a:p>
        </p:txBody>
      </p:sp>
      <p:sp>
        <p:nvSpPr>
          <p:cNvPr id="1154" name="Google Shape;1154;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media query </a:t>
            </a:r>
            <a:r>
              <a:rPr lang="zh-TW"/>
              <a:t>只是判斷是否要讀取裡面的 css，並不影響權重</a:t>
            </a:r>
            <a:endParaRPr/>
          </a:p>
          <a:p>
            <a:pPr indent="-311150" lvl="0" marL="457200" rtl="0" algn="l">
              <a:spcBef>
                <a:spcPts val="0"/>
              </a:spcBef>
              <a:spcAft>
                <a:spcPts val="0"/>
              </a:spcAft>
              <a:buSzPts val="1300"/>
              <a:buChar char="●"/>
            </a:pPr>
            <a:r>
              <a:rPr lang="zh-TW"/>
              <a:t>習慣是在每個區塊之後加上 media query</a:t>
            </a:r>
            <a:endParaRPr/>
          </a:p>
        </p:txBody>
      </p:sp>
      <p:sp>
        <p:nvSpPr>
          <p:cNvPr id="1155" name="Google Shape;1155;p1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a:t>
            </a:r>
            <a:endParaRPr/>
          </a:p>
        </p:txBody>
      </p:sp>
      <p:sp>
        <p:nvSpPr>
          <p:cNvPr id="1161" name="Google Shape;1161;p156"/>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可以依據不同解析度顯示不同圖片</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 &lt;picture&gt; 跟 &lt;source&gt; 標籤搭配&lt;picture&gt;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&lt;picture&gt;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&lt;source media="(min-width: 650px)" srcset="images/dr_fate.jpg"&gt;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&lt;source media="(min-width: 465px)" srcset="images/dr_strange.jpg"&gt;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&lt;img src="images/deadpool.jpg" alt="Deadpool" style="width:auto;"&gt;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&lt;/picture&gt;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62" name="Google Shape;1162;p1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a:t>
            </a:r>
            <a:endParaRPr/>
          </a:p>
        </p:txBody>
      </p:sp>
      <p:sp>
        <p:nvSpPr>
          <p:cNvPr id="1168" name="Google Shape;1168;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&lt;picture&gt; 本身是容器</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&lt;source&gt; 可以設定以下屬性</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srcset(必要): 圖片網址</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media: 類似設定 media query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&lt;source&gt; 的順序很重要，瀏覽器先看到符合的，就不會再往下判斷</a:t>
            </a:r>
            <a:endParaRPr>
              <a:solidFill>
                <a:srgbClr val="DD8047"/>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最後設定 &lt;img&gt; 屬性，讓不支援的瀏覽器可以直接讀取</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69" name="Google Shape;1169;p1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picturefill</a:t>
            </a:r>
            <a:endParaRPr/>
          </a:p>
        </p:txBody>
      </p:sp>
      <p:sp>
        <p:nvSpPr>
          <p:cNvPr id="1175" name="Google Shape;1175;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如果怕瀏覽器不支援，可以讀入這隻 js</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http://scottjehl.github.io/picturefill/</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76" name="Google Shape;1176;p1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responsive image</a:t>
            </a:r>
            <a:endParaRPr/>
          </a:p>
        </p:txBody>
      </p:sp>
      <p:sp>
        <p:nvSpPr>
          <p:cNvPr id="1182" name="Google Shape;1182;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Srcset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u="sng">
                <a:solidFill>
                  <a:schemeClr val="hlink"/>
                </a:solidFill>
                <a:latin typeface="Arial"/>
                <a:ea typeface="Arial"/>
                <a:cs typeface="Arial"/>
                <a:sym typeface="Arial"/>
                <a:hlinkClick r:id="rId3"/>
              </a:rPr>
              <a:t>http://caniuse.com/#search=srcset</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以螢幕密度為基準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&lt;img src="source.jpg" srcset="source_2x.jpg 2x, source_3x.jpg 3x"&gt;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以 viewport 為基準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&lt;img src="source.jpg" width="100%” srcset="source_400.jpg 400w, source_600.jpg 600w, source_1280.jpg 1280w"&gt;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83" name="Google Shape;1183;p1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將之前的版做成 rwd</a:t>
            </a:r>
            <a:endParaRPr/>
          </a:p>
        </p:txBody>
      </p:sp>
      <p:sp>
        <p:nvSpPr>
          <p:cNvPr id="1189" name="Google Shape;1189;p1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90" name="Google Shape;1190;p160"/>
          <p:cNvPicPr preferRelativeResize="0"/>
          <p:nvPr/>
        </p:nvPicPr>
        <p:blipFill>
          <a:blip r:embed="rId3">
            <a:alphaModFix/>
          </a:blip>
          <a:stretch>
            <a:fillRect/>
          </a:stretch>
        </p:blipFill>
        <p:spPr>
          <a:xfrm>
            <a:off x="4896300" y="589475"/>
            <a:ext cx="1199575" cy="44126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AWD</a:t>
            </a:r>
            <a:endParaRPr/>
          </a:p>
        </p:txBody>
      </p:sp>
      <p:sp>
        <p:nvSpPr>
          <p:cNvPr id="1196" name="Google Shape;1196;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Adaptive Web Design (AWD, 適應式設計)</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透過伺服器判斷後，依據不同裝置回傳不同的 css 及圖片</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判斷載入裝置的程式</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https://github.com/serbanghita/Mobile-Detect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97" name="Google Shape;1197;p1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圓角</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基本用法 border-raidus: 50px;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各別給值 border-radius: 10px 20px 30px 40px;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順序: 左上、右上、右下、左下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三個值</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兩個值</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缺的值會拿對面的補</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百分比 border-radius: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81" name="Google Shape;181;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border-radius</a:t>
            </a:r>
            <a:endParaRPr/>
          </a:p>
        </p:txBody>
      </p:sp>
      <p:sp>
        <p:nvSpPr>
          <p:cNvPr id="182" name="Google Shape;182;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AMP</a:t>
            </a:r>
            <a:endParaRPr/>
          </a:p>
        </p:txBody>
      </p:sp>
      <p:sp>
        <p:nvSpPr>
          <p:cNvPr id="1203" name="Google Shape;1203;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Accelerated Mobile Pages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號稱能用 10 倍速開啟網頁</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https://www.ampproject.org/</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04" name="Google Shape;1204;p1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10" name="Google Shape;1210;p1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16" name="Google Shape;1216;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@keyframes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類似一般程式的 function</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設定時間點與css樣式</a:t>
            </a:r>
            <a:endParaRPr>
              <a:solidFill>
                <a:srgbClr val="000000"/>
              </a:solidFill>
              <a:latin typeface="Arial"/>
              <a:ea typeface="Arial"/>
              <a:cs typeface="Arial"/>
              <a:sym typeface="Arial"/>
            </a:endParaRPr>
          </a:p>
          <a:p>
            <a:pPr indent="0" lvl="0" marL="457200" rtl="0" algn="l">
              <a:spcBef>
                <a:spcPts val="600"/>
              </a:spcBef>
              <a:spcAft>
                <a:spcPts val="0"/>
              </a:spcAft>
              <a:buNone/>
            </a:pPr>
            <a:r>
              <a:rPr lang="zh-TW">
                <a:solidFill>
                  <a:srgbClr val="000000"/>
                </a:solidFill>
                <a:latin typeface="Arial"/>
                <a:ea typeface="Arial"/>
                <a:cs typeface="Arial"/>
                <a:sym typeface="Arial"/>
              </a:rPr>
              <a:t>@keyframes animation {</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from {background: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to {background: blue;}</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再在要執行的元素上設定動畫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animation-name: animation;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animation-duration: 2s;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17" name="Google Shape;1217;p1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23" name="Google Shape;1223;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使用百分比</a:t>
            </a:r>
            <a:endParaRPr>
              <a:solidFill>
                <a:srgbClr val="000000"/>
              </a:solidFill>
              <a:latin typeface="Arial"/>
              <a:ea typeface="Arial"/>
              <a:cs typeface="Arial"/>
              <a:sym typeface="Arial"/>
            </a:endParaRPr>
          </a:p>
          <a:p>
            <a:pPr indent="0" lvl="0" marL="457200" rtl="0" algn="l">
              <a:spcBef>
                <a:spcPts val="600"/>
              </a:spcBef>
              <a:spcAft>
                <a:spcPts val="0"/>
              </a:spcAft>
              <a:buNone/>
            </a:pPr>
            <a:r>
              <a:rPr lang="zh-TW">
                <a:solidFill>
                  <a:srgbClr val="000000"/>
                </a:solidFill>
                <a:latin typeface="Arial"/>
                <a:ea typeface="Arial"/>
                <a:cs typeface="Arial"/>
                <a:sym typeface="Arial"/>
              </a:rPr>
              <a:t>@keyframes animation {</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0%{background: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50% {background: blue;}</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100% {background: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24" name="Google Shape;1224;p1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30" name="Google Shape;1230;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可用參數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animation-delay: 動畫延遲</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animation-direction: 動畫播放方向</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animation-duration: 動畫持續時間</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animation-fill-mode: 動畫停止時顯示的畫面</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animation-iteration-count: 動畫播放次數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animation-name: 選擇動畫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animation-play-state: 動畫狀態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animation-timing-function: 動畫播放</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31" name="Google Shape;1231;p1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animation-delay</a:t>
            </a:r>
            <a:endParaRPr/>
          </a:p>
        </p:txBody>
      </p:sp>
      <p:sp>
        <p:nvSpPr>
          <p:cNvPr id="1237" name="Google Shape;1237;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動畫延遲</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animation-delay:1s;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38" name="Google Shape;1238;p1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animation-direction</a:t>
            </a:r>
            <a:endParaRPr/>
          </a:p>
        </p:txBody>
      </p:sp>
      <p:sp>
        <p:nvSpPr>
          <p:cNvPr id="1244" name="Google Shape;1244;p1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動畫完播放方向</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normal|reverse|alternate|alternate-reverse|initial|inherit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default:normal</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normal: 從 0%播到100%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reverse: 從 100%播到0%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alternate: 播放兩次以上，奇數次從0%到100%，偶數次從100%到0%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alternate-reverse: 跟 alternate 相反</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45" name="Google Shape;1245;p1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animation-duration</a:t>
            </a:r>
            <a:endParaRPr/>
          </a:p>
        </p:txBody>
      </p:sp>
      <p:sp>
        <p:nvSpPr>
          <p:cNvPr id="1251" name="Google Shape;1251;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動畫執行時間</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52" name="Google Shape;1252;p1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animation-fill-mode</a:t>
            </a:r>
            <a:endParaRPr/>
          </a:p>
        </p:txBody>
      </p:sp>
      <p:sp>
        <p:nvSpPr>
          <p:cNvPr id="1258" name="Google Shape;1258;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當動畫停止時顯示的狀態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none|forwards|backwards|both|initial|inherit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forwards: 停在最後的狀態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backwards: 停在最初的狀態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both: 視 animation-direction 決定狀態</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59" name="Google Shape;1259;p1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animation-iteration-count</a:t>
            </a:r>
            <a:endParaRPr/>
          </a:p>
        </p:txBody>
      </p:sp>
      <p:sp>
        <p:nvSpPr>
          <p:cNvPr id="1265" name="Google Shape;1265;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動畫執行次數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number</a:t>
            </a:r>
            <a:r>
              <a:rPr lang="zh-TW">
                <a:solidFill>
                  <a:srgbClr val="000000"/>
                </a:solidFill>
                <a:latin typeface="Arial"/>
                <a:ea typeface="Arial"/>
                <a:cs typeface="Arial"/>
                <a:sym typeface="Arial"/>
              </a:rPr>
              <a:t>|infinite|initial|inherit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66" name="Google Shape;1266;p1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border-radius</a:t>
            </a:r>
            <a:endParaRPr/>
          </a:p>
        </p:txBody>
      </p:sp>
      <p:sp>
        <p:nvSpPr>
          <p:cNvPr id="188" name="Google Shape;18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分數形式</a:t>
            </a:r>
            <a:br>
              <a:rPr lang="zh-TW"/>
            </a:br>
            <a:r>
              <a:rPr lang="zh-TW">
                <a:solidFill>
                  <a:srgbClr val="000000"/>
                </a:solidFill>
                <a:latin typeface="Arial"/>
                <a:ea typeface="Arial"/>
                <a:cs typeface="Arial"/>
                <a:sym typeface="Arial"/>
              </a:rPr>
              <a:t>border-radius: 20px/50px;</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9" name="Google Shape;189;p28"/>
          <p:cNvPicPr preferRelativeResize="0"/>
          <p:nvPr/>
        </p:nvPicPr>
        <p:blipFill>
          <a:blip r:embed="rId3">
            <a:alphaModFix/>
          </a:blip>
          <a:stretch>
            <a:fillRect/>
          </a:stretch>
        </p:blipFill>
        <p:spPr>
          <a:xfrm>
            <a:off x="4572000" y="1946259"/>
            <a:ext cx="2944875" cy="3018175"/>
          </a:xfrm>
          <a:prstGeom prst="rect">
            <a:avLst/>
          </a:prstGeom>
          <a:noFill/>
          <a:ln>
            <a:noFill/>
          </a:ln>
        </p:spPr>
      </p:pic>
      <p:sp>
        <p:nvSpPr>
          <p:cNvPr id="190" name="Google Shape;190;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animation-play-state</a:t>
            </a:r>
            <a:endParaRPr/>
          </a:p>
        </p:txBody>
      </p:sp>
      <p:sp>
        <p:nvSpPr>
          <p:cNvPr id="1272" name="Google Shape;1272;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paused|running|initial|inherit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73" name="Google Shape;1273;p1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animation-timing-function</a:t>
            </a:r>
            <a:endParaRPr/>
          </a:p>
        </p:txBody>
      </p:sp>
      <p:sp>
        <p:nvSpPr>
          <p:cNvPr id="1279" name="Google Shape;1279;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動畫播放</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linear|ease|ease-in|ease-out|ease-in-out|step-start|step-end|steps(int,start|end)|cubic-bezier(</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ease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steps(步驟數, [start, end]): 動畫切割步驟</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step-start 相等 steps(1, start)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step-end 相等 steps(1, end)</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cubic-bezier: 自訂加速度</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http://cubic-bezier.com/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80" name="Google Shape;1280;p1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 steps</a:t>
            </a:r>
            <a:endParaRPr/>
          </a:p>
        </p:txBody>
      </p:sp>
      <p:sp>
        <p:nvSpPr>
          <p:cNvPr id="1286" name="Google Shape;1286;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steps(n, [start, end])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 代表有幾個步驟, 後面的 start 跟 end 代表動畫開始階段，沒有寫預設為 end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可以用來做 sprite 動畫</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Ex: animation-steps.html</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87" name="Google Shape;1287;p1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293" name="Google Shape;1293;p175"/>
          <p:cNvPicPr preferRelativeResize="0"/>
          <p:nvPr/>
        </p:nvPicPr>
        <p:blipFill>
          <a:blip r:embed="rId3">
            <a:alphaModFix/>
          </a:blip>
          <a:stretch>
            <a:fillRect/>
          </a:stretch>
        </p:blipFill>
        <p:spPr>
          <a:xfrm>
            <a:off x="2199775" y="152400"/>
            <a:ext cx="4744440" cy="48387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99" name="Google Shape;1299;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合併</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 name 5s linear 2s infinite alternate;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00" name="Google Shape;1300;p1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一次執行多個動畫</a:t>
            </a:r>
            <a:endParaRPr/>
          </a:p>
        </p:txBody>
      </p:sp>
      <p:sp>
        <p:nvSpPr>
          <p:cNvPr id="1306" name="Google Shape;1306;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用, 分開</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name 5s linear, name2 5s ease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07" name="Google Shape;1307;p1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產生器</a:t>
            </a:r>
            <a:endParaRPr/>
          </a:p>
        </p:txBody>
      </p:sp>
      <p:sp>
        <p:nvSpPr>
          <p:cNvPr id="1313" name="Google Shape;1313;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u="sng">
                <a:solidFill>
                  <a:schemeClr val="hlink"/>
                </a:solidFill>
                <a:latin typeface="Arial"/>
                <a:ea typeface="Arial"/>
                <a:cs typeface="Arial"/>
                <a:sym typeface="Arial"/>
                <a:hlinkClick r:id="rId3"/>
              </a:rPr>
              <a:t>https://daneden.github.io/animate.css/</a:t>
            </a:r>
            <a:endParaRPr u="sng">
              <a:solidFill>
                <a:schemeClr val="hlink"/>
              </a:solidFill>
              <a:latin typeface="Arial"/>
              <a:ea typeface="Arial"/>
              <a:cs typeface="Arial"/>
              <a:sym typeface="Arial"/>
              <a:hlinkClick r:id="rId4"/>
            </a:endParaRPr>
          </a:p>
          <a:p>
            <a:pPr indent="0" lvl="0" marL="0" rtl="0" algn="l">
              <a:spcBef>
                <a:spcPts val="0"/>
              </a:spcBef>
              <a:spcAft>
                <a:spcPts val="1600"/>
              </a:spcAft>
              <a:buNone/>
            </a:pPr>
            <a:r>
              <a:t/>
            </a:r>
            <a:endParaRPr/>
          </a:p>
        </p:txBody>
      </p:sp>
      <p:sp>
        <p:nvSpPr>
          <p:cNvPr id="1314" name="Google Shape;1314;p1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15" name="Google Shape;1315;p178"/>
          <p:cNvPicPr preferRelativeResize="0"/>
          <p:nvPr/>
        </p:nvPicPr>
        <p:blipFill>
          <a:blip r:embed="rId5">
            <a:alphaModFix/>
          </a:blip>
          <a:stretch>
            <a:fillRect/>
          </a:stretch>
        </p:blipFill>
        <p:spPr>
          <a:xfrm>
            <a:off x="809200" y="2571746"/>
            <a:ext cx="4543474" cy="15317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a:t>
            </a:r>
            <a:endParaRPr/>
          </a:p>
        </p:txBody>
      </p:sp>
      <p:sp>
        <p:nvSpPr>
          <p:cNvPr id="1321" name="Google Shape;1321;p1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用 animation </a:t>
            </a:r>
            <a:r>
              <a:rPr lang="zh-TW"/>
              <a:t>做衣服飄動效果</a:t>
            </a:r>
            <a:endParaRPr/>
          </a:p>
        </p:txBody>
      </p:sp>
      <p:sp>
        <p:nvSpPr>
          <p:cNvPr id="1322" name="Google Shape;1322;p1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23" name="Google Shape;1323;p179"/>
          <p:cNvPicPr preferRelativeResize="0"/>
          <p:nvPr/>
        </p:nvPicPr>
        <p:blipFill>
          <a:blip r:embed="rId3">
            <a:alphaModFix/>
          </a:blip>
          <a:stretch>
            <a:fillRect/>
          </a:stretch>
        </p:blipFill>
        <p:spPr>
          <a:xfrm>
            <a:off x="828175" y="2497805"/>
            <a:ext cx="4999849" cy="191972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Ex-7b </a:t>
            </a:r>
            <a:r>
              <a:rPr lang="zh-TW"/>
              <a:t>小貓走路 </a:t>
            </a:r>
            <a:endParaRPr/>
          </a:p>
        </p:txBody>
      </p:sp>
      <p:sp>
        <p:nvSpPr>
          <p:cNvPr id="1329" name="Google Shape;1329;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用 sprite </a:t>
            </a:r>
            <a:r>
              <a:rPr lang="zh-TW"/>
              <a:t>製作走路動畫</a:t>
            </a:r>
            <a:endParaRPr/>
          </a:p>
        </p:txBody>
      </p:sp>
      <p:sp>
        <p:nvSpPr>
          <p:cNvPr id="1330" name="Google Shape;1330;p1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31" name="Google Shape;1331;p180"/>
          <p:cNvPicPr preferRelativeResize="0"/>
          <p:nvPr/>
        </p:nvPicPr>
        <p:blipFill>
          <a:blip r:embed="rId3">
            <a:alphaModFix/>
          </a:blip>
          <a:stretch>
            <a:fillRect/>
          </a:stretch>
        </p:blipFill>
        <p:spPr>
          <a:xfrm>
            <a:off x="2881275" y="2060950"/>
            <a:ext cx="2514325" cy="268889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apng</a:t>
            </a:r>
            <a:endParaRPr/>
          </a:p>
        </p:txBody>
      </p:sp>
      <p:sp>
        <p:nvSpPr>
          <p:cNvPr id="1337" name="Google Shape;1337;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APNG（Animated Portable Network Graphics）格式是PNG的點陣圖動畫擴充功能，但未獲PNG組織官方認可。其擴充功能方法類似GIF 89a，仍對原版PNG保持向下相容。APNG第1影格為標準PNG圖像，剩餘的動畫和影格速等資料放在PNG擴充功能資料塊，因此只支援原版PNG的軟體會正確顯示第1影格。APNG與Mozilla社群關係密切，格式標準文件設在Mozilla網站。</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338" name="Google Shape;1338;p1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使用圓角和圖</a:t>
            </a:r>
            <a:endParaRPr/>
          </a:p>
        </p:txBody>
      </p:sp>
      <p:sp>
        <p:nvSpPr>
          <p:cNvPr id="196" name="Google Shape;196;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sz="1400">
                <a:solidFill>
                  <a:srgbClr val="000000"/>
                </a:solidFill>
                <a:latin typeface="Arial"/>
                <a:ea typeface="Arial"/>
                <a:cs typeface="Arial"/>
                <a:sym typeface="Arial"/>
              </a:rPr>
              <a:t>&lt;figure class=”corner”&gt;</a:t>
            </a:r>
            <a:endParaRPr sz="1400">
              <a:solidFill>
                <a:srgbClr val="000000"/>
              </a:solidFill>
              <a:latin typeface="Arial"/>
              <a:ea typeface="Arial"/>
              <a:cs typeface="Arial"/>
              <a:sym typeface="Arial"/>
            </a:endParaRPr>
          </a:p>
          <a:p>
            <a:pPr indent="0" lvl="0" marL="0" rtl="0" algn="l">
              <a:spcBef>
                <a:spcPts val="700"/>
              </a:spcBef>
              <a:spcAft>
                <a:spcPts val="0"/>
              </a:spcAft>
              <a:buNone/>
            </a:pPr>
            <a:r>
              <a:rPr lang="zh-TW" sz="1400">
                <a:solidFill>
                  <a:srgbClr val="000000"/>
                </a:solidFill>
                <a:latin typeface="Arial"/>
                <a:ea typeface="Arial"/>
                <a:cs typeface="Arial"/>
                <a:sym typeface="Arial"/>
              </a:rPr>
              <a:t>  &lt;img src=”pic.jpg”&gt;</a:t>
            </a:r>
            <a:endParaRPr sz="1400">
              <a:solidFill>
                <a:srgbClr val="000000"/>
              </a:solidFill>
              <a:latin typeface="Arial"/>
              <a:ea typeface="Arial"/>
              <a:cs typeface="Arial"/>
              <a:sym typeface="Arial"/>
            </a:endParaRPr>
          </a:p>
          <a:p>
            <a:pPr indent="0" lvl="0" marL="0" rtl="0" algn="l">
              <a:spcBef>
                <a:spcPts val="700"/>
              </a:spcBef>
              <a:spcAft>
                <a:spcPts val="0"/>
              </a:spcAft>
              <a:buNone/>
            </a:pPr>
            <a:r>
              <a:rPr lang="zh-TW" sz="1400">
                <a:solidFill>
                  <a:srgbClr val="000000"/>
                </a:solidFill>
                <a:latin typeface="Arial"/>
                <a:ea typeface="Arial"/>
                <a:cs typeface="Arial"/>
                <a:sym typeface="Arial"/>
              </a:rPr>
              <a:t>&lt;/figure&gt;</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p>
        </p:txBody>
      </p:sp>
      <p:pic>
        <p:nvPicPr>
          <p:cNvPr id="197" name="Google Shape;197;p29"/>
          <p:cNvPicPr preferRelativeResize="0"/>
          <p:nvPr/>
        </p:nvPicPr>
        <p:blipFill>
          <a:blip r:embed="rId3">
            <a:alphaModFix/>
          </a:blip>
          <a:stretch>
            <a:fillRect/>
          </a:stretch>
        </p:blipFill>
        <p:spPr>
          <a:xfrm>
            <a:off x="3873421" y="1538600"/>
            <a:ext cx="4772850" cy="3341650"/>
          </a:xfrm>
          <a:prstGeom prst="rect">
            <a:avLst/>
          </a:prstGeom>
          <a:noFill/>
          <a:ln>
            <a:noFill/>
          </a:ln>
        </p:spPr>
      </p:pic>
      <p:sp>
        <p:nvSpPr>
          <p:cNvPr id="198" name="Google Shape;198;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Ex-7c</a:t>
            </a:r>
            <a:endParaRPr/>
          </a:p>
        </p:txBody>
      </p:sp>
      <p:sp>
        <p:nvSpPr>
          <p:cNvPr id="1344" name="Google Shape;1344;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利用 animation 製作運行軌跡</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提示: 使用 position 設定各個星體位置</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45" name="Google Shape;1345;p1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46" name="Google Shape;1346;p182"/>
          <p:cNvPicPr preferRelativeResize="0"/>
          <p:nvPr/>
        </p:nvPicPr>
        <p:blipFill>
          <a:blip r:embed="rId3">
            <a:alphaModFix/>
          </a:blip>
          <a:stretch>
            <a:fillRect/>
          </a:stretch>
        </p:blipFill>
        <p:spPr>
          <a:xfrm>
            <a:off x="4230801" y="1100500"/>
            <a:ext cx="4726525" cy="35533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Ex-7d</a:t>
            </a:r>
            <a:endParaRPr/>
          </a:p>
        </p:txBody>
      </p:sp>
      <p:sp>
        <p:nvSpPr>
          <p:cNvPr id="1352" name="Google Shape;1352;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變色進度條動畫</a:t>
            </a:r>
            <a:endParaRPr/>
          </a:p>
        </p:txBody>
      </p:sp>
      <p:sp>
        <p:nvSpPr>
          <p:cNvPr id="1353" name="Google Shape;1353;p1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54" name="Google Shape;1354;p183"/>
          <p:cNvPicPr preferRelativeResize="0"/>
          <p:nvPr/>
        </p:nvPicPr>
        <p:blipFill>
          <a:blip r:embed="rId3">
            <a:alphaModFix/>
          </a:blip>
          <a:stretch>
            <a:fillRect/>
          </a:stretch>
        </p:blipFill>
        <p:spPr>
          <a:xfrm>
            <a:off x="846425" y="2571750"/>
            <a:ext cx="7520076" cy="4641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Ex-7e </a:t>
            </a:r>
            <a:r>
              <a:rPr lang="zh-TW"/>
              <a:t>地球轉動</a:t>
            </a:r>
            <a:endParaRPr/>
          </a:p>
        </p:txBody>
      </p:sp>
      <p:sp>
        <p:nvSpPr>
          <p:cNvPr id="1360" name="Google Shape;1360;p1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61" name="Google Shape;1361;p184"/>
          <p:cNvPicPr preferRelativeResize="0"/>
          <p:nvPr/>
        </p:nvPicPr>
        <p:blipFill>
          <a:blip r:embed="rId3">
            <a:alphaModFix/>
          </a:blip>
          <a:stretch>
            <a:fillRect/>
          </a:stretch>
        </p:blipFill>
        <p:spPr>
          <a:xfrm>
            <a:off x="833675" y="1896800"/>
            <a:ext cx="3738326" cy="29577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filter</a:t>
            </a:r>
            <a:endParaRPr/>
          </a:p>
        </p:txBody>
      </p:sp>
      <p:sp>
        <p:nvSpPr>
          <p:cNvPr id="1367" name="Google Shape;1367;p185"/>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CSS 濾鏡效果，常用在 img 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包含: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blur(px): 模糊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brightness(%): 亮度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contrast(%):對比</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drop-shadow(</a:t>
            </a:r>
            <a:r>
              <a:rPr i="1" lang="zh-TW">
                <a:solidFill>
                  <a:srgbClr val="000000"/>
                </a:solidFill>
                <a:latin typeface="Arial"/>
                <a:ea typeface="Arial"/>
                <a:cs typeface="Arial"/>
                <a:sym typeface="Arial"/>
              </a:rPr>
              <a:t>h-shadow v-shadow blur spread color</a:t>
            </a:r>
            <a:r>
              <a:rPr lang="zh-TW">
                <a:solidFill>
                  <a:srgbClr val="000000"/>
                </a:solidFill>
                <a:latin typeface="Arial"/>
                <a:ea typeface="Arial"/>
                <a:cs typeface="Arial"/>
                <a:sym typeface="Arial"/>
              </a:rPr>
              <a:t>): 陰影</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grayscale(%): 灰階</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hue-rotate(</a:t>
            </a:r>
            <a:r>
              <a:rPr i="1" lang="zh-TW">
                <a:solidFill>
                  <a:srgbClr val="000000"/>
                </a:solidFill>
                <a:latin typeface="Arial"/>
                <a:ea typeface="Arial"/>
                <a:cs typeface="Arial"/>
                <a:sym typeface="Arial"/>
              </a:rPr>
              <a:t>deg</a:t>
            </a:r>
            <a:r>
              <a:rPr lang="zh-TW">
                <a:solidFill>
                  <a:srgbClr val="000000"/>
                </a:solidFill>
                <a:latin typeface="Arial"/>
                <a:ea typeface="Arial"/>
                <a:cs typeface="Arial"/>
                <a:sym typeface="Arial"/>
              </a:rPr>
              <a:t>): 色相變換</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invert(%): 負片</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saturate(%): 飽和度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sepia(%):</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68" name="Google Shape;1368;p1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blur()</a:t>
            </a:r>
            <a:endParaRPr/>
          </a:p>
        </p:txBody>
      </p:sp>
      <p:sp>
        <p:nvSpPr>
          <p:cNvPr id="1374" name="Google Shape;137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模糊程度，預設為 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75" name="Google Shape;1375;p1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brightness(%)</a:t>
            </a:r>
            <a:endParaRPr/>
          </a:p>
        </p:txBody>
      </p:sp>
      <p:sp>
        <p:nvSpPr>
          <p:cNvPr id="1381" name="Google Shape;1381;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亮度</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100%，大於會更亮，0則為全黑</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82" name="Google Shape;1382;p1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contrast(%)</a:t>
            </a:r>
            <a:endParaRPr/>
          </a:p>
        </p:txBody>
      </p:sp>
      <p:sp>
        <p:nvSpPr>
          <p:cNvPr id="1388" name="Google Shape;1388;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對比</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100%，大於則對比加強，0時為黑</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89" name="Google Shape;1389;p1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drop-shadow()</a:t>
            </a:r>
            <a:endParaRPr/>
          </a:p>
        </p:txBody>
      </p:sp>
      <p:sp>
        <p:nvSpPr>
          <p:cNvPr id="1395" name="Google Shape;1395;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類似 box-shadow ，但可加在不規則形狀上</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參數跟 box-shadow 類似(x y blur spread color)</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96" name="Google Shape;1396;p1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grayscale(%)</a:t>
            </a:r>
            <a:endParaRPr/>
          </a:p>
        </p:txBody>
      </p:sp>
      <p:sp>
        <p:nvSpPr>
          <p:cNvPr id="1402" name="Google Shape;1402;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灰階</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0%為預設值，100%則完全去除飽和度</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03" name="Google Shape;1403;p1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hue-rotate(deg)</a:t>
            </a:r>
            <a:endParaRPr/>
          </a:p>
        </p:txBody>
      </p:sp>
      <p:sp>
        <p:nvSpPr>
          <p:cNvPr id="1409" name="Google Shape;1409;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色階</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0deg 為預設值</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10" name="Google Shape;1410;p1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Shadows</a:t>
            </a:r>
            <a:endParaRPr/>
          </a:p>
        </p:txBody>
      </p:sp>
      <p:sp>
        <p:nvSpPr>
          <p:cNvPr id="204" name="Google Shape;20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分為 box-shadow 和 text-shadow</a:t>
            </a:r>
            <a:endParaRPr/>
          </a:p>
        </p:txBody>
      </p:sp>
      <p:sp>
        <p:nvSpPr>
          <p:cNvPr id="205" name="Google Shape;205;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invert(%)</a:t>
            </a:r>
            <a:endParaRPr/>
          </a:p>
        </p:txBody>
      </p:sp>
      <p:sp>
        <p:nvSpPr>
          <p:cNvPr id="1416" name="Google Shape;1416;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負片效果</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0為預設值，100%為完全負片效果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17" name="Google Shape;1417;p1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saturate(%)</a:t>
            </a:r>
            <a:endParaRPr/>
          </a:p>
        </p:txBody>
      </p:sp>
      <p:sp>
        <p:nvSpPr>
          <p:cNvPr id="1423" name="Google Shape;1423;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飽和度</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100%，0為去除飽和度，可以超過 100%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24" name="Google Shape;1424;p1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sepia(%)</a:t>
            </a:r>
            <a:endParaRPr/>
          </a:p>
        </p:txBody>
      </p:sp>
      <p:sp>
        <p:nvSpPr>
          <p:cNvPr id="1430" name="Google Shape;1430;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預設為 0%，100%為完全套用變色</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31" name="Google Shape;1431;p1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混合寫法</a:t>
            </a:r>
            <a:endParaRPr/>
          </a:p>
        </p:txBody>
      </p:sp>
      <p:sp>
        <p:nvSpPr>
          <p:cNvPr id="1437" name="Google Shape;1437;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混合: filter: contrast(200%) brightness(150%);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38" name="Google Shape;1438;p1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clip-path</a:t>
            </a:r>
            <a:endParaRPr/>
          </a:p>
        </p:txBody>
      </p:sp>
      <p:sp>
        <p:nvSpPr>
          <p:cNvPr id="1444" name="Google Shape;1444;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圖形剪裁</a:t>
            </a:r>
            <a:endParaRPr/>
          </a:p>
        </p:txBody>
      </p:sp>
      <p:sp>
        <p:nvSpPr>
          <p:cNvPr id="1445" name="Google Shape;1445;p1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46" name="Google Shape;1446;p196"/>
          <p:cNvPicPr preferRelativeResize="0"/>
          <p:nvPr/>
        </p:nvPicPr>
        <p:blipFill>
          <a:blip r:embed="rId3">
            <a:alphaModFix/>
          </a:blip>
          <a:stretch>
            <a:fillRect/>
          </a:stretch>
        </p:blipFill>
        <p:spPr>
          <a:xfrm>
            <a:off x="3301773" y="1518850"/>
            <a:ext cx="4857890" cy="3554249"/>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圓形</a:t>
            </a:r>
            <a:endParaRPr/>
          </a:p>
        </p:txBody>
      </p:sp>
      <p:sp>
        <p:nvSpPr>
          <p:cNvPr id="1452" name="Google Shape;1452;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半徑 at 圓心座標</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clip-path:circle(50% at 50% 50%);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53" name="Google Shape;1453;p19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54" name="Google Shape;1454;p197"/>
          <p:cNvPicPr preferRelativeResize="0"/>
          <p:nvPr/>
        </p:nvPicPr>
        <p:blipFill>
          <a:blip r:embed="rId3">
            <a:alphaModFix/>
          </a:blip>
          <a:stretch>
            <a:fillRect/>
          </a:stretch>
        </p:blipFill>
        <p:spPr>
          <a:xfrm>
            <a:off x="4668271" y="1559225"/>
            <a:ext cx="3462325" cy="34557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橢圓形</a:t>
            </a:r>
            <a:endParaRPr/>
          </a:p>
        </p:txBody>
      </p:sp>
      <p:sp>
        <p:nvSpPr>
          <p:cNvPr id="1460" name="Google Shape;1460;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長 短軸半徑 at 圓心座標</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clip-path:ellipse(25% 50% at 50% 50%)</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61" name="Google Shape;1461;p1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62" name="Google Shape;1462;p198"/>
          <p:cNvPicPr preferRelativeResize="0"/>
          <p:nvPr/>
        </p:nvPicPr>
        <p:blipFill>
          <a:blip r:embed="rId3">
            <a:alphaModFix/>
          </a:blip>
          <a:stretch>
            <a:fillRect/>
          </a:stretch>
        </p:blipFill>
        <p:spPr>
          <a:xfrm>
            <a:off x="5212123" y="779600"/>
            <a:ext cx="2551050" cy="40644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內置矩形</a:t>
            </a:r>
            <a:endParaRPr/>
          </a:p>
        </p:txBody>
      </p:sp>
      <p:sp>
        <p:nvSpPr>
          <p:cNvPr id="1468" name="Google Shape;1468;p199"/>
          <p:cNvSpPr txBox="1"/>
          <p:nvPr>
            <p:ph idx="1" type="body"/>
          </p:nvPr>
        </p:nvSpPr>
        <p:spPr>
          <a:xfrm>
            <a:off x="729450" y="2078875"/>
            <a:ext cx="5792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inset( 上右下左的邊距 round 上右下左圓角 )</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clip-path: inset(5px 10px 20px 30px round 10% 20% 30%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69" name="Google Shape;1469;p1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70" name="Google Shape;1470;p199"/>
          <p:cNvPicPr preferRelativeResize="0"/>
          <p:nvPr/>
        </p:nvPicPr>
        <p:blipFill>
          <a:blip r:embed="rId3">
            <a:alphaModFix/>
          </a:blip>
          <a:stretch>
            <a:fillRect/>
          </a:stretch>
        </p:blipFill>
        <p:spPr>
          <a:xfrm>
            <a:off x="6152700" y="2139350"/>
            <a:ext cx="2317049" cy="224960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多邊形</a:t>
            </a:r>
            <a:endParaRPr/>
          </a:p>
        </p:txBody>
      </p:sp>
      <p:sp>
        <p:nvSpPr>
          <p:cNvPr id="1476" name="Google Shape;1476;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Char char="●"/>
            </a:pPr>
            <a:r>
              <a:rPr lang="zh-TW">
                <a:solidFill>
                  <a:srgbClr val="000000"/>
                </a:solidFill>
                <a:latin typeface="Mangal"/>
                <a:ea typeface="Mangal"/>
                <a:cs typeface="Mangal"/>
                <a:sym typeface="Mangal"/>
              </a:rPr>
              <a:t>polygon</a:t>
            </a:r>
            <a:r>
              <a:rPr lang="zh-TW">
                <a:solidFill>
                  <a:srgbClr val="000000"/>
                </a:solidFill>
                <a:latin typeface="Arial"/>
                <a:ea typeface="Arial"/>
                <a:cs typeface="Arial"/>
                <a:sym typeface="Arial"/>
              </a:rPr>
              <a:t>(point1, point2 </a:t>
            </a:r>
            <a:r>
              <a:rPr lang="zh-TW">
                <a:solidFill>
                  <a:srgbClr val="000000"/>
                </a:solidFill>
                <a:latin typeface="Mangal"/>
                <a:ea typeface="Mangal"/>
                <a:cs typeface="Mangal"/>
                <a:sym typeface="Mangal"/>
              </a:rPr>
              <a:t>…</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三角形</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clip-path:polygon(0% 100%, 50% 0%,100% 100%);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77" name="Google Shape;1477;p2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78" name="Google Shape;1478;p200"/>
          <p:cNvPicPr preferRelativeResize="0"/>
          <p:nvPr/>
        </p:nvPicPr>
        <p:blipFill>
          <a:blip r:embed="rId3">
            <a:alphaModFix/>
          </a:blip>
          <a:stretch>
            <a:fillRect/>
          </a:stretch>
        </p:blipFill>
        <p:spPr>
          <a:xfrm>
            <a:off x="5399147" y="1435625"/>
            <a:ext cx="3283751" cy="32087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多邊形</a:t>
            </a:r>
            <a:endParaRPr/>
          </a:p>
        </p:txBody>
      </p:sp>
      <p:sp>
        <p:nvSpPr>
          <p:cNvPr id="1484" name="Google Shape;1484;p201"/>
          <p:cNvSpPr txBox="1"/>
          <p:nvPr>
            <p:ph idx="1" type="body"/>
          </p:nvPr>
        </p:nvSpPr>
        <p:spPr>
          <a:xfrm>
            <a:off x="729450" y="2078875"/>
            <a:ext cx="36111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Char char="●"/>
            </a:pPr>
            <a:r>
              <a:rPr lang="zh-TW">
                <a:solidFill>
                  <a:srgbClr val="000000"/>
                </a:solidFill>
                <a:latin typeface="Mangal"/>
                <a:ea typeface="Mangal"/>
                <a:cs typeface="Mangal"/>
                <a:sym typeface="Mangal"/>
              </a:rPr>
              <a:t>clip-path:polygon(50% 0%, 100% 50%, 50% 100%, 0% 50%)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85" name="Google Shape;1485;p20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86" name="Google Shape;1486;p201"/>
          <p:cNvPicPr preferRelativeResize="0"/>
          <p:nvPr/>
        </p:nvPicPr>
        <p:blipFill>
          <a:blip r:embed="rId3">
            <a:alphaModFix/>
          </a:blip>
          <a:stretch>
            <a:fillRect/>
          </a:stretch>
        </p:blipFill>
        <p:spPr>
          <a:xfrm>
            <a:off x="4635352" y="1378925"/>
            <a:ext cx="3735275" cy="350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11" name="Google Shape;211;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 box-shadow: 10px 10px 10px #000;</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第一個值為水平偏移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第二個值為垂直偏移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第三個值為模糊程度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第四個值為顏色</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把顏色打敘述及 rgba 效果</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加上 :hover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12" name="Google Shape;212;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注意事項</a:t>
            </a:r>
            <a:endParaRPr/>
          </a:p>
        </p:txBody>
      </p:sp>
      <p:sp>
        <p:nvSpPr>
          <p:cNvPr id="1492" name="Google Shape;1492;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 clip-path 要順著一個方向繪製，如果順時針就一律順時針，逆時針就一律逆時針，因為 polygon 是一個連續的線段，如果線段有交叉就會破圖。</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如果繪製時採用「比例」的方式繪製，長寬就必須要先行設定，不然有可能繪製出來的長寬和我們想像的就會有落差。</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93" name="Google Shape;1493;p20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a:t>
            </a:r>
            <a:endParaRPr/>
          </a:p>
        </p:txBody>
      </p:sp>
      <p:sp>
        <p:nvSpPr>
          <p:cNvPr id="1499" name="Google Shape;1499;p2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練習排版與增加小動畫</a:t>
            </a:r>
            <a:endParaRPr/>
          </a:p>
        </p:txBody>
      </p:sp>
      <p:sp>
        <p:nvSpPr>
          <p:cNvPr id="1500" name="Google Shape;1500;p2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01" name="Google Shape;1501;p203"/>
          <p:cNvPicPr preferRelativeResize="0"/>
          <p:nvPr/>
        </p:nvPicPr>
        <p:blipFill>
          <a:blip r:embed="rId3">
            <a:alphaModFix/>
          </a:blip>
          <a:stretch>
            <a:fillRect/>
          </a:stretch>
        </p:blipFill>
        <p:spPr>
          <a:xfrm>
            <a:off x="3301773" y="1518850"/>
            <a:ext cx="4857890" cy="355424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產生器</a:t>
            </a:r>
            <a:endParaRPr/>
          </a:p>
        </p:txBody>
      </p:sp>
      <p:sp>
        <p:nvSpPr>
          <p:cNvPr id="1507" name="Google Shape;1507;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u="sng">
                <a:solidFill>
                  <a:schemeClr val="hlink"/>
                </a:solidFill>
                <a:latin typeface="Arial"/>
                <a:ea typeface="Arial"/>
                <a:cs typeface="Arial"/>
                <a:sym typeface="Arial"/>
                <a:hlinkClick r:id="rId3"/>
              </a:rPr>
              <a:t>http://bennettfeely.com/clippy/</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508" name="Google Shape;1508;p2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09" name="Google Shape;1509;p204"/>
          <p:cNvPicPr preferRelativeResize="0"/>
          <p:nvPr/>
        </p:nvPicPr>
        <p:blipFill>
          <a:blip r:embed="rId4">
            <a:alphaModFix/>
          </a:blip>
          <a:stretch>
            <a:fillRect/>
          </a:stretch>
        </p:blipFill>
        <p:spPr>
          <a:xfrm>
            <a:off x="3307350" y="1208926"/>
            <a:ext cx="5110801" cy="3695201"/>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a:t>
            </a:r>
            <a:endParaRPr/>
          </a:p>
        </p:txBody>
      </p:sp>
      <p:sp>
        <p:nvSpPr>
          <p:cNvPr id="1515" name="Google Shape;1515;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用二維的觀念來排版</a:t>
            </a:r>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瀏覽器支援</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u="sng">
                <a:solidFill>
                  <a:schemeClr val="hlink"/>
                </a:solidFill>
                <a:latin typeface="Arial"/>
                <a:ea typeface="Arial"/>
                <a:cs typeface="Arial"/>
                <a:sym typeface="Arial"/>
                <a:hlinkClick r:id="rId3"/>
              </a:rPr>
              <a:t>https://www.w3schools.com/css/css_grid.asp</a:t>
            </a:r>
            <a:endParaRPr u="sng">
              <a:solidFill>
                <a:schemeClr val="hlink"/>
              </a:solidFill>
              <a:latin typeface="Arial"/>
              <a:ea typeface="Arial"/>
              <a:cs typeface="Arial"/>
              <a:sym typeface="Arial"/>
              <a:hlinkClick r:id="rId4"/>
            </a:endParaRPr>
          </a:p>
          <a:p>
            <a:pPr indent="0" lvl="0" marL="457200" rtl="0" algn="l">
              <a:spcBef>
                <a:spcPts val="0"/>
              </a:spcBef>
              <a:spcAft>
                <a:spcPts val="1600"/>
              </a:spcAft>
              <a:buNone/>
            </a:pPr>
            <a:r>
              <a:t/>
            </a:r>
            <a:endParaRPr/>
          </a:p>
        </p:txBody>
      </p:sp>
      <p:sp>
        <p:nvSpPr>
          <p:cNvPr id="1516" name="Google Shape;1516;p2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17" name="Google Shape;1517;p205"/>
          <p:cNvPicPr preferRelativeResize="0"/>
          <p:nvPr/>
        </p:nvPicPr>
        <p:blipFill>
          <a:blip r:embed="rId5">
            <a:alphaModFix/>
          </a:blip>
          <a:stretch>
            <a:fillRect/>
          </a:stretch>
        </p:blipFill>
        <p:spPr>
          <a:xfrm>
            <a:off x="931725" y="2871151"/>
            <a:ext cx="4810749" cy="19354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a:t>
            </a:r>
            <a:endParaRPr/>
          </a:p>
        </p:txBody>
      </p:sp>
      <p:sp>
        <p:nvSpPr>
          <p:cNvPr id="1523" name="Google Shape;1523;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首先類似 flex 一樣先設 display: grid 或 inline-grid</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將想要分割的區塊放到頁面上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grid-template-columns: 設水平方向的切割方式</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grid-template-rows: 設垂直方向的切割方式</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grid-column-gap 與 grid-row-gap: 個別設定垂直區塊與水平區塊的間距</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合併成 grid-gap，第一個值為 row 的間距，第二個值為 column 的間距</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24" name="Google Shape;1524;p20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的 fr </a:t>
            </a:r>
            <a:r>
              <a:rPr lang="zh-TW"/>
              <a:t>單位</a:t>
            </a:r>
            <a:endParaRPr/>
          </a:p>
        </p:txBody>
      </p:sp>
      <p:sp>
        <p:nvSpPr>
          <p:cNvPr id="1530" name="Google Shape;1530;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fr: fr 為因應 grid 的新單位，為扣除掉有設定的寬度後，依比例去取得各佔的空間</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grid-template-columns: 1fr 2fr 3fr 300px;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則其中第一塊的寬度為扣掉 300px 後，佔 1/(1+2+3)</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31" name="Google Shape;1531;p20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repeat()</a:t>
            </a:r>
            <a:endParaRPr/>
          </a:p>
        </p:txBody>
      </p:sp>
      <p:sp>
        <p:nvSpPr>
          <p:cNvPr id="1537" name="Google Shape;1537;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使用 repeat( 次數, 單位) 一次設定很多個</a:t>
            </a:r>
            <a:r>
              <a:rPr lang="zh-TW"/>
              <a:t>值</a:t>
            </a:r>
            <a:endParaRPr/>
          </a:p>
          <a:p>
            <a:pPr indent="-311150" lvl="0" marL="457200" rtl="0" algn="l">
              <a:spcBef>
                <a:spcPts val="0"/>
              </a:spcBef>
              <a:spcAft>
                <a:spcPts val="0"/>
              </a:spcAft>
              <a:buSzPts val="1300"/>
              <a:buChar char="●"/>
            </a:pPr>
            <a:r>
              <a:rPr lang="zh-TW"/>
              <a:t>例: repeat(12, 1fr)</a:t>
            </a:r>
            <a:endParaRPr/>
          </a:p>
        </p:txBody>
      </p:sp>
      <p:sp>
        <p:nvSpPr>
          <p:cNvPr id="1538" name="Google Shape;1538;p20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44" name="Google Shape;1544;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justify-content: 水平方向對齊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start: 對齊開始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end: 對齊結尾</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center: 置中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stretch: 展開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space-around: 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space-between: 從邊緣平均分散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space-evenly: 平均分配，中間的空隙保持相等</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45" name="Google Shape;1545;p2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51" name="Google Shape;1551;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align-content: 垂直方向對齊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start: 對齊開始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end: 對齊結尾</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center: 置中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stretch: 展開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space-around: 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space-between: 從邊緣平均分散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space-evenly: 平均分配，中間的空隙保持相等</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52" name="Google Shape;1552;p2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58" name="Google Shape;1558;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另外可以設定 justify-self 和 align-self 對單個元件對齊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可以設定的值為: start, end, center 和 stretch</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59" name="Google Shape;1559;p2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範例檔下載連結</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https://drive.google.com/drive/folders/0ByAvlTbJMqu8ZG0xVnlPTC1QS0k?usp=sharing</a:t>
            </a:r>
            <a:endParaRPr/>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18" name="Google Shape;218;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完整參數</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h-shadow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v-shadow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blur</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spread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color</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Inset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19" name="Google Shape;219;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area</a:t>
            </a:r>
            <a:endParaRPr/>
          </a:p>
        </p:txBody>
      </p:sp>
      <p:sp>
        <p:nvSpPr>
          <p:cNvPr id="1565" name="Google Shape;1565;p212"/>
          <p:cNvSpPr txBox="1"/>
          <p:nvPr>
            <p:ph idx="1" type="body"/>
          </p:nvPr>
        </p:nvSpPr>
        <p:spPr>
          <a:xfrm>
            <a:off x="729450" y="2078875"/>
            <a:ext cx="28644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 grid-template-areas 指定分割後的區塊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對個別區塊設定樣式，可以快速排出網頁版型</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66" name="Google Shape;1566;p2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67" name="Google Shape;1567;p212"/>
          <p:cNvPicPr preferRelativeResize="0"/>
          <p:nvPr/>
        </p:nvPicPr>
        <p:blipFill>
          <a:blip r:embed="rId3">
            <a:alphaModFix/>
          </a:blip>
          <a:stretch>
            <a:fillRect/>
          </a:stretch>
        </p:blipFill>
        <p:spPr>
          <a:xfrm>
            <a:off x="3670200" y="1958700"/>
            <a:ext cx="5245350" cy="2310208"/>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利用 grid 來排版並製作 RWD</a:t>
            </a:r>
            <a:endParaRPr/>
          </a:p>
        </p:txBody>
      </p:sp>
      <p:sp>
        <p:nvSpPr>
          <p:cNvPr id="1573" name="Google Shape;1573;p2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74" name="Google Shape;1574;p213"/>
          <p:cNvPicPr preferRelativeResize="0"/>
          <p:nvPr/>
        </p:nvPicPr>
        <p:blipFill>
          <a:blip r:embed="rId3">
            <a:alphaModFix/>
          </a:blip>
          <a:stretch>
            <a:fillRect/>
          </a:stretch>
        </p:blipFill>
        <p:spPr>
          <a:xfrm>
            <a:off x="874950" y="1853850"/>
            <a:ext cx="5069962"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變數</a:t>
            </a:r>
            <a:endParaRPr/>
          </a:p>
        </p:txBody>
      </p:sp>
      <p:sp>
        <p:nvSpPr>
          <p:cNvPr id="1580" name="Google Shape;1580;p2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變數</a:t>
            </a:r>
            <a:endParaRPr/>
          </a:p>
        </p:txBody>
      </p:sp>
      <p:sp>
        <p:nvSpPr>
          <p:cNvPr id="1586" name="Google Shape;1586;p2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accent1"/>
                </a:solidFill>
              </a:rPr>
              <a:t>‹#›</a:t>
            </a:fld>
            <a:endParaRPr>
              <a:solidFill>
                <a:schemeClr val="accent1"/>
              </a:solidFill>
            </a:endParaRPr>
          </a:p>
        </p:txBody>
      </p:sp>
      <p:sp>
        <p:nvSpPr>
          <p:cNvPr id="1587" name="Google Shape;1587;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定義變數</a:t>
            </a:r>
            <a:br>
              <a:rPr lang="zh-TW"/>
            </a:br>
            <a:r>
              <a:rPr lang="zh-TW"/>
              <a:t>:root{</a:t>
            </a:r>
            <a:br>
              <a:rPr lang="zh-TW"/>
            </a:br>
            <a:r>
              <a:rPr lang="zh-TW"/>
              <a:t>	--cellwidth:200px;</a:t>
            </a:r>
            <a:br>
              <a:rPr lang="zh-TW"/>
            </a:br>
            <a:r>
              <a:rPr lang="zh-TW"/>
              <a:t>}</a:t>
            </a:r>
            <a:endParaRPr/>
          </a:p>
          <a:p>
            <a:pPr indent="0" lvl="0" marL="0" rtl="0" algn="l">
              <a:spcBef>
                <a:spcPts val="1600"/>
              </a:spcBef>
              <a:spcAft>
                <a:spcPts val="0"/>
              </a:spcAft>
              <a:buNone/>
            </a:pPr>
            <a:r>
              <a:rPr lang="zh-TW"/>
              <a:t>使用變數</a:t>
            </a:r>
            <a:br>
              <a:rPr lang="zh-TW"/>
            </a:br>
            <a:r>
              <a:rPr lang="zh-TW"/>
              <a:t>div{</a:t>
            </a:r>
            <a:br>
              <a:rPr lang="zh-TW"/>
            </a:br>
            <a:r>
              <a:rPr lang="zh-TW"/>
              <a:t>	width: var(--cellwidth);</a:t>
            </a:r>
            <a:br>
              <a:rPr lang="zh-TW"/>
            </a:br>
            <a:r>
              <a:rPr lang="zh-TW"/>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:root</a:t>
            </a:r>
            <a:endParaRPr/>
          </a:p>
        </p:txBody>
      </p:sp>
      <p:sp>
        <p:nvSpPr>
          <p:cNvPr id="1593" name="Google Shape;1593;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根元素</a:t>
            </a:r>
            <a:endParaRPr/>
          </a:p>
          <a:p>
            <a:pPr indent="-311150" lvl="0" marL="457200" rtl="0" algn="l">
              <a:spcBef>
                <a:spcPts val="0"/>
              </a:spcBef>
              <a:spcAft>
                <a:spcPts val="0"/>
              </a:spcAft>
              <a:buSzPts val="1300"/>
              <a:buChar char="●"/>
            </a:pPr>
            <a:r>
              <a:rPr lang="zh-TW"/>
              <a:t>在網頁就是 html</a:t>
            </a:r>
            <a:endParaRPr/>
          </a:p>
        </p:txBody>
      </p:sp>
      <p:sp>
        <p:nvSpPr>
          <p:cNvPr id="1594" name="Google Shape;1594;p2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25" name="Google Shape;225;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多重 shadow: 用 , 分開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box-shadow: 0 4px 8px rgba(0, 0, 0, 0.5), 0 6px 20px rgba(255, 0, 0, 0.2);</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寫越後面的會被蓋在越下面</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t>使用 inset 可以設定成內陰影</a:t>
            </a:r>
            <a:endParaRPr/>
          </a:p>
        </p:txBody>
      </p:sp>
      <p:sp>
        <p:nvSpPr>
          <p:cNvPr id="226" name="Google Shape;226;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32" name="Google Shape;23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 text-shadow: 2px 3px 5px gray;</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第一個值為水平偏移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第二個值為垂直偏移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第三個值為模糊程度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第四個值為顏色</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測試 :hover, :active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33" name="Google Shape;233;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39" name="Google Shape;239;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螢光字</a:t>
            </a:r>
            <a:br>
              <a:rPr lang="zh-TW"/>
            </a:br>
            <a:r>
              <a:rPr lang="zh-TW">
                <a:solidFill>
                  <a:srgbClr val="000000"/>
                </a:solidFill>
                <a:latin typeface="Arial"/>
                <a:ea typeface="Arial"/>
                <a:cs typeface="Arial"/>
                <a:sym typeface="Arial"/>
              </a:rPr>
              <a:t>text-shadow: 0 0 2px red, 0 0 5px purple;</a:t>
            </a:r>
            <a:br>
              <a:rPr lang="zh-TW">
                <a:solidFill>
                  <a:srgbClr val="000000"/>
                </a:solidFill>
                <a:latin typeface="Arial"/>
                <a:ea typeface="Arial"/>
                <a:cs typeface="Arial"/>
                <a:sym typeface="Arial"/>
              </a:rPr>
            </a:br>
            <a:endParaRPr/>
          </a:p>
        </p:txBody>
      </p:sp>
      <p:pic>
        <p:nvPicPr>
          <p:cNvPr id="240" name="Google Shape;240;p35"/>
          <p:cNvPicPr preferRelativeResize="0"/>
          <p:nvPr/>
        </p:nvPicPr>
        <p:blipFill>
          <a:blip r:embed="rId3">
            <a:alphaModFix/>
          </a:blip>
          <a:stretch>
            <a:fillRect/>
          </a:stretch>
        </p:blipFill>
        <p:spPr>
          <a:xfrm>
            <a:off x="834300" y="2737325"/>
            <a:ext cx="2228600" cy="616425"/>
          </a:xfrm>
          <a:prstGeom prst="rect">
            <a:avLst/>
          </a:prstGeom>
          <a:noFill/>
          <a:ln>
            <a:noFill/>
          </a:ln>
        </p:spPr>
      </p:pic>
      <p:sp>
        <p:nvSpPr>
          <p:cNvPr id="241" name="Google Shape;241;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47" name="Google Shape;247;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立體字</a:t>
            </a:r>
            <a:br>
              <a:rPr lang="zh-TW"/>
            </a:br>
            <a:r>
              <a:rPr lang="zh-TW">
                <a:solidFill>
                  <a:srgbClr val="000000"/>
                </a:solidFill>
                <a:latin typeface="Arial"/>
                <a:ea typeface="Arial"/>
                <a:cs typeface="Arial"/>
                <a:sym typeface="Arial"/>
              </a:rPr>
              <a:t>text-shadow: 0 1px rgb(200,200, 200), 0 2px rgb(160,160, 160), 0 3px rgb(120,120, 120), 0 4px rgb(80,80, 80), 0 5px rgb(40,40, 40);</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48" name="Google Shape;248;p36"/>
          <p:cNvPicPr preferRelativeResize="0"/>
          <p:nvPr/>
        </p:nvPicPr>
        <p:blipFill>
          <a:blip r:embed="rId3">
            <a:alphaModFix/>
          </a:blip>
          <a:stretch>
            <a:fillRect/>
          </a:stretch>
        </p:blipFill>
        <p:spPr>
          <a:xfrm>
            <a:off x="841222" y="2936825"/>
            <a:ext cx="3801225" cy="1299825"/>
          </a:xfrm>
          <a:prstGeom prst="rect">
            <a:avLst/>
          </a:prstGeom>
          <a:noFill/>
          <a:ln>
            <a:noFill/>
          </a:ln>
        </p:spPr>
      </p:pic>
      <p:sp>
        <p:nvSpPr>
          <p:cNvPr id="249" name="Google Shape;24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55" name="Google Shape;25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斜影字</a:t>
            </a:r>
            <a:br>
              <a:rPr lang="zh-TW"/>
            </a:br>
            <a:r>
              <a:rPr lang="zh-TW">
                <a:solidFill>
                  <a:srgbClr val="000000"/>
                </a:solidFill>
                <a:latin typeface="Arial"/>
                <a:ea typeface="Arial"/>
                <a:cs typeface="Arial"/>
                <a:sym typeface="Arial"/>
              </a:rPr>
              <a:t>text-shadow: 1px 1px black, 2px 2px black, 3px 3px black, 4px 4px black, 5px 5px black, 6px 6px black;</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56" name="Google Shape;256;p37"/>
          <p:cNvPicPr preferRelativeResize="0"/>
          <p:nvPr/>
        </p:nvPicPr>
        <p:blipFill>
          <a:blip r:embed="rId3">
            <a:alphaModFix/>
          </a:blip>
          <a:stretch>
            <a:fillRect/>
          </a:stretch>
        </p:blipFill>
        <p:spPr>
          <a:xfrm>
            <a:off x="840846" y="2962271"/>
            <a:ext cx="3250475" cy="1137325"/>
          </a:xfrm>
          <a:prstGeom prst="rect">
            <a:avLst/>
          </a:prstGeom>
          <a:noFill/>
          <a:ln>
            <a:noFill/>
          </a:ln>
        </p:spPr>
      </p:pic>
      <p:sp>
        <p:nvSpPr>
          <p:cNvPr id="257" name="Google Shape;257;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Ex-1</a:t>
            </a:r>
            <a:endParaRPr/>
          </a:p>
        </p:txBody>
      </p:sp>
      <p:pic>
        <p:nvPicPr>
          <p:cNvPr id="263" name="Google Shape;263;p38"/>
          <p:cNvPicPr preferRelativeResize="0"/>
          <p:nvPr/>
        </p:nvPicPr>
        <p:blipFill>
          <a:blip r:embed="rId3">
            <a:alphaModFix/>
          </a:blip>
          <a:stretch>
            <a:fillRect/>
          </a:stretch>
        </p:blipFill>
        <p:spPr>
          <a:xfrm>
            <a:off x="874775" y="1853850"/>
            <a:ext cx="2322051" cy="2984850"/>
          </a:xfrm>
          <a:prstGeom prst="rect">
            <a:avLst/>
          </a:prstGeom>
          <a:noFill/>
          <a:ln>
            <a:noFill/>
          </a:ln>
        </p:spPr>
      </p:pic>
      <p:sp>
        <p:nvSpPr>
          <p:cNvPr id="264" name="Google Shape;264;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border-image</a:t>
            </a:r>
            <a:endParaRPr/>
          </a:p>
        </p:txBody>
      </p:sp>
      <p:sp>
        <p:nvSpPr>
          <p:cNvPr id="270" name="Google Shape;27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邊框圖片</a:t>
            </a:r>
            <a:endParaRPr/>
          </a:p>
          <a:p>
            <a:pPr indent="-298450" lvl="1" marL="914400" rtl="0" algn="l">
              <a:spcBef>
                <a:spcPts val="0"/>
              </a:spcBef>
              <a:spcAft>
                <a:spcPts val="0"/>
              </a:spcAft>
              <a:buSzPts val="1100"/>
              <a:buChar char="○"/>
            </a:pPr>
            <a:r>
              <a:rPr lang="zh-TW">
                <a:solidFill>
                  <a:srgbClr val="000000"/>
                </a:solidFill>
                <a:latin typeface="Arial"/>
                <a:ea typeface="Arial"/>
                <a:cs typeface="Arial"/>
                <a:sym typeface="Arial"/>
              </a:rPr>
              <a:t>基本用法:border: </a:t>
            </a:r>
            <a:r>
              <a:rPr lang="zh-TW">
                <a:solidFill>
                  <a:srgbClr val="FF0000"/>
                </a:solidFill>
                <a:latin typeface="Arial"/>
                <a:ea typeface="Arial"/>
                <a:cs typeface="Arial"/>
                <a:sym typeface="Arial"/>
              </a:rPr>
              <a:t>20px solid transparent</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border-image: url(border-image.png) </a:t>
            </a:r>
            <a:r>
              <a:rPr lang="zh-TW">
                <a:solidFill>
                  <a:srgbClr val="FF6600"/>
                </a:solidFill>
                <a:latin typeface="Arial"/>
                <a:ea typeface="Arial"/>
                <a:cs typeface="Arial"/>
                <a:sym typeface="Arial"/>
              </a:rPr>
              <a:t>20</a:t>
            </a:r>
            <a:r>
              <a:rPr lang="zh-TW">
                <a:solidFill>
                  <a:srgbClr val="000000"/>
                </a:solidFill>
                <a:latin typeface="Arial"/>
                <a:ea typeface="Arial"/>
                <a:cs typeface="Arial"/>
                <a:sym typeface="Arial"/>
              </a:rPr>
              <a:t> </a:t>
            </a:r>
            <a:r>
              <a:rPr lang="zh-TW">
                <a:solidFill>
                  <a:srgbClr val="3366FF"/>
                </a:solidFill>
                <a:latin typeface="Arial"/>
                <a:ea typeface="Arial"/>
                <a:cs typeface="Arial"/>
                <a:sym typeface="Arial"/>
              </a:rPr>
              <a:t>round</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FF6600"/>
                </a:solidFill>
                <a:latin typeface="Arial"/>
                <a:ea typeface="Arial"/>
                <a:cs typeface="Arial"/>
                <a:sym typeface="Arial"/>
              </a:rPr>
              <a:t>數字</a:t>
            </a:r>
            <a:r>
              <a:rPr lang="zh-TW">
                <a:solidFill>
                  <a:srgbClr val="000000"/>
                </a:solidFill>
                <a:latin typeface="Arial"/>
                <a:ea typeface="Arial"/>
                <a:cs typeface="Arial"/>
                <a:sym typeface="Arial"/>
              </a:rPr>
              <a:t>代表在圖片何處切割，可以用數字或百分比</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3366FF"/>
                </a:solidFill>
                <a:latin typeface="Arial"/>
                <a:ea typeface="Arial"/>
                <a:cs typeface="Arial"/>
                <a:sym typeface="Arial"/>
              </a:rPr>
              <a:t>文字</a:t>
            </a:r>
            <a:r>
              <a:rPr lang="zh-TW">
                <a:solidFill>
                  <a:srgbClr val="000000"/>
                </a:solidFill>
                <a:latin typeface="Arial"/>
                <a:ea typeface="Arial"/>
                <a:cs typeface="Arial"/>
                <a:sym typeface="Arial"/>
              </a:rPr>
              <a:t>代表重複方式，可用repeat,  round 及 stretch</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repeat 為重複, round 為圖形重複, stretch 為圖形延展</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271" name="Google Shape;271;p39"/>
          <p:cNvPicPr preferRelativeResize="0"/>
          <p:nvPr/>
        </p:nvPicPr>
        <p:blipFill>
          <a:blip r:embed="rId3">
            <a:alphaModFix/>
          </a:blip>
          <a:stretch>
            <a:fillRect/>
          </a:stretch>
        </p:blipFill>
        <p:spPr>
          <a:xfrm>
            <a:off x="5853025" y="2246875"/>
            <a:ext cx="2391550" cy="2512600"/>
          </a:xfrm>
          <a:prstGeom prst="rect">
            <a:avLst/>
          </a:prstGeom>
          <a:noFill/>
          <a:ln>
            <a:noFill/>
          </a:ln>
        </p:spPr>
      </p:pic>
      <p:sp>
        <p:nvSpPr>
          <p:cNvPr id="272" name="Google Shape;272;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border-image</a:t>
            </a:r>
            <a:endParaRPr/>
          </a:p>
        </p:txBody>
      </p:sp>
      <p:sp>
        <p:nvSpPr>
          <p:cNvPr id="278" name="Google Shape;278;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完整參數</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border-image-source: 圖片位置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border-image-slice: 切割位置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border-image-width: 圖片寬度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border-image-outset: 圖片偏移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border-image-repeat: 圖片重複(repeat, round, stretch)</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79" name="Google Shape;279;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製作畫框</a:t>
            </a:r>
            <a:endParaRPr/>
          </a:p>
        </p:txBody>
      </p:sp>
      <p:sp>
        <p:nvSpPr>
          <p:cNvPr id="285" name="Google Shape;285;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圖片: frame_border.png</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86" name="Google Shape;286;p41"/>
          <p:cNvPicPr preferRelativeResize="0"/>
          <p:nvPr/>
        </p:nvPicPr>
        <p:blipFill>
          <a:blip r:embed="rId3">
            <a:alphaModFix/>
          </a:blip>
          <a:stretch>
            <a:fillRect/>
          </a:stretch>
        </p:blipFill>
        <p:spPr>
          <a:xfrm>
            <a:off x="2902271" y="2078870"/>
            <a:ext cx="4189174" cy="2786031"/>
          </a:xfrm>
          <a:prstGeom prst="rect">
            <a:avLst/>
          </a:prstGeom>
          <a:noFill/>
          <a:ln>
            <a:noFill/>
          </a:ln>
        </p:spPr>
      </p:pic>
      <p:sp>
        <p:nvSpPr>
          <p:cNvPr id="287" name="Google Shape;287;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大綱</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zh-TW"/>
              <a:t>CSS3 </a:t>
            </a:r>
            <a:r>
              <a:rPr lang="zh-TW"/>
              <a:t>屬性</a:t>
            </a:r>
            <a:endParaRPr/>
          </a:p>
          <a:p>
            <a:pPr indent="-311150" lvl="0" marL="457200" rtl="0" algn="l">
              <a:spcBef>
                <a:spcPts val="0"/>
              </a:spcBef>
              <a:spcAft>
                <a:spcPts val="0"/>
              </a:spcAft>
              <a:buSzPts val="1300"/>
              <a:buAutoNum type="arabicPeriod"/>
            </a:pPr>
            <a:r>
              <a:rPr lang="zh-TW"/>
              <a:t>RWD(響應式網站)</a:t>
            </a:r>
            <a:endParaRPr/>
          </a:p>
          <a:p>
            <a:pPr indent="-311150" lvl="0" marL="457200" rtl="0" algn="l">
              <a:spcBef>
                <a:spcPts val="0"/>
              </a:spcBef>
              <a:spcAft>
                <a:spcPts val="0"/>
              </a:spcAft>
              <a:buSzPts val="1300"/>
              <a:buAutoNum type="arabicPeriod"/>
            </a:pPr>
            <a:r>
              <a:rPr lang="zh-TW"/>
              <a:t>Bootstrap</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多重 </a:t>
            </a:r>
            <a:r>
              <a:rPr lang="zh-TW"/>
              <a:t>background-image</a:t>
            </a:r>
            <a:endParaRPr/>
          </a:p>
        </p:txBody>
      </p:sp>
      <p:sp>
        <p:nvSpPr>
          <p:cNvPr id="293" name="Google Shape;29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background-image: url(images/jk.png), url(images/map.png);background-position: center top, center center;background-repeat: no-repeat, repeat;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合併:background: url(images/jk.png) center top no-repeat, url(images/map.png) center center repeat;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94" name="Google Shape;294;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background-size</a:t>
            </a:r>
            <a:endParaRPr/>
          </a:p>
        </p:txBody>
      </p:sp>
      <p:sp>
        <p:nvSpPr>
          <p:cNvPr id="300" name="Google Shape;300;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background-size: 設定背景圖片大小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background-size: 300px 300px;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數值為指定圖片寬高，若要固定尺寸可以使用 auto，如: 300px auto;</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指定複數背景: background: url(images/jk.png) center center no-repeat, url(images/map.png) center center repeat;background-size: auto 120px, auto;</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contain: 最長邊填滿</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cover: 最短邊填滿</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01" name="Google Shape;301;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background-size</a:t>
            </a:r>
            <a:endParaRPr/>
          </a:p>
        </p:txBody>
      </p:sp>
      <p:pic>
        <p:nvPicPr>
          <p:cNvPr id="307" name="Google Shape;307;p44"/>
          <p:cNvPicPr preferRelativeResize="0"/>
          <p:nvPr/>
        </p:nvPicPr>
        <p:blipFill>
          <a:blip r:embed="rId3">
            <a:alphaModFix/>
          </a:blip>
          <a:stretch>
            <a:fillRect/>
          </a:stretch>
        </p:blipFill>
        <p:spPr>
          <a:xfrm>
            <a:off x="798900" y="1853850"/>
            <a:ext cx="1955353" cy="2984850"/>
          </a:xfrm>
          <a:prstGeom prst="rect">
            <a:avLst/>
          </a:prstGeom>
          <a:noFill/>
          <a:ln>
            <a:noFill/>
          </a:ln>
        </p:spPr>
      </p:pic>
      <p:sp>
        <p:nvSpPr>
          <p:cNvPr id="308" name="Google Shape;308;p44"/>
          <p:cNvSpPr txBox="1"/>
          <p:nvPr/>
        </p:nvSpPr>
        <p:spPr>
          <a:xfrm>
            <a:off x="2985325" y="2219850"/>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預設</a:t>
            </a:r>
            <a:endParaRPr>
              <a:latin typeface="Lato"/>
              <a:ea typeface="Lato"/>
              <a:cs typeface="Lato"/>
              <a:sym typeface="Lato"/>
            </a:endParaRPr>
          </a:p>
        </p:txBody>
      </p:sp>
      <p:sp>
        <p:nvSpPr>
          <p:cNvPr id="309" name="Google Shape;309;p44"/>
          <p:cNvSpPr txBox="1"/>
          <p:nvPr/>
        </p:nvSpPr>
        <p:spPr>
          <a:xfrm>
            <a:off x="2985325" y="3170325"/>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contain</a:t>
            </a:r>
            <a:endParaRPr>
              <a:latin typeface="Lato"/>
              <a:ea typeface="Lato"/>
              <a:cs typeface="Lato"/>
              <a:sym typeface="Lato"/>
            </a:endParaRPr>
          </a:p>
        </p:txBody>
      </p:sp>
      <p:sp>
        <p:nvSpPr>
          <p:cNvPr id="310" name="Google Shape;310;p44"/>
          <p:cNvSpPr txBox="1"/>
          <p:nvPr/>
        </p:nvSpPr>
        <p:spPr>
          <a:xfrm>
            <a:off x="2985325" y="4216150"/>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cover</a:t>
            </a:r>
            <a:endParaRPr>
              <a:latin typeface="Lato"/>
              <a:ea typeface="Lato"/>
              <a:cs typeface="Lato"/>
              <a:sym typeface="Lato"/>
            </a:endParaRPr>
          </a:p>
        </p:txBody>
      </p:sp>
      <p:sp>
        <p:nvSpPr>
          <p:cNvPr id="311" name="Google Shape;311;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background-origin</a:t>
            </a:r>
            <a:endParaRPr/>
          </a:p>
        </p:txBody>
      </p:sp>
      <p:sp>
        <p:nvSpPr>
          <p:cNvPr id="317" name="Google Shape;31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設定圖片位置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border-box: 從左上角邊框開始填滿</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padding-box(預設)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content-box: 從左上角 box-model 內容開始填滿</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318" name="Google Shape;318;p45"/>
          <p:cNvPicPr preferRelativeResize="0"/>
          <p:nvPr/>
        </p:nvPicPr>
        <p:blipFill>
          <a:blip r:embed="rId3">
            <a:alphaModFix/>
          </a:blip>
          <a:stretch>
            <a:fillRect/>
          </a:stretch>
        </p:blipFill>
        <p:spPr>
          <a:xfrm>
            <a:off x="1427175" y="3120800"/>
            <a:ext cx="4505426" cy="1448925"/>
          </a:xfrm>
          <a:prstGeom prst="rect">
            <a:avLst/>
          </a:prstGeom>
          <a:noFill/>
          <a:ln>
            <a:noFill/>
          </a:ln>
        </p:spPr>
      </p:pic>
      <p:sp>
        <p:nvSpPr>
          <p:cNvPr id="319" name="Google Shape;319;p45"/>
          <p:cNvSpPr txBox="1"/>
          <p:nvPr/>
        </p:nvSpPr>
        <p:spPr>
          <a:xfrm>
            <a:off x="1578225"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border-box</a:t>
            </a:r>
            <a:endParaRPr sz="1200">
              <a:latin typeface="Lato"/>
              <a:ea typeface="Lato"/>
              <a:cs typeface="Lato"/>
              <a:sym typeface="Lato"/>
            </a:endParaRPr>
          </a:p>
        </p:txBody>
      </p:sp>
      <p:sp>
        <p:nvSpPr>
          <p:cNvPr id="320" name="Google Shape;320;p45"/>
          <p:cNvSpPr txBox="1"/>
          <p:nvPr/>
        </p:nvSpPr>
        <p:spPr>
          <a:xfrm>
            <a:off x="3147538"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padding</a:t>
            </a:r>
            <a:r>
              <a:rPr lang="zh-TW" sz="1200">
                <a:latin typeface="Lato"/>
                <a:ea typeface="Lato"/>
                <a:cs typeface="Lato"/>
                <a:sym typeface="Lato"/>
              </a:rPr>
              <a:t>-box</a:t>
            </a:r>
            <a:endParaRPr sz="1200">
              <a:latin typeface="Lato"/>
              <a:ea typeface="Lato"/>
              <a:cs typeface="Lato"/>
              <a:sym typeface="Lato"/>
            </a:endParaRPr>
          </a:p>
        </p:txBody>
      </p:sp>
      <p:sp>
        <p:nvSpPr>
          <p:cNvPr id="321" name="Google Shape;321;p45"/>
          <p:cNvSpPr txBox="1"/>
          <p:nvPr/>
        </p:nvSpPr>
        <p:spPr>
          <a:xfrm>
            <a:off x="4668713"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content</a:t>
            </a:r>
            <a:r>
              <a:rPr lang="zh-TW" sz="1200">
                <a:latin typeface="Lato"/>
                <a:ea typeface="Lato"/>
                <a:cs typeface="Lato"/>
                <a:sym typeface="Lato"/>
              </a:rPr>
              <a:t>-box</a:t>
            </a:r>
            <a:endParaRPr sz="1200">
              <a:latin typeface="Lato"/>
              <a:ea typeface="Lato"/>
              <a:cs typeface="Lato"/>
              <a:sym typeface="Lato"/>
            </a:endParaRPr>
          </a:p>
        </p:txBody>
      </p:sp>
      <p:sp>
        <p:nvSpPr>
          <p:cNvPr id="322" name="Google Shape;322;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background-clip</a:t>
            </a:r>
            <a:endParaRPr/>
          </a:p>
        </p:txBody>
      </p:sp>
      <p:sp>
        <p:nvSpPr>
          <p:cNvPr id="328" name="Google Shape;328;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設定背景範圍</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border-box: (預設)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padding-box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content-box: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329" name="Google Shape;329;p46"/>
          <p:cNvPicPr preferRelativeResize="0"/>
          <p:nvPr/>
        </p:nvPicPr>
        <p:blipFill>
          <a:blip r:embed="rId3">
            <a:alphaModFix/>
          </a:blip>
          <a:stretch>
            <a:fillRect/>
          </a:stretch>
        </p:blipFill>
        <p:spPr>
          <a:xfrm>
            <a:off x="3175500" y="2243947"/>
            <a:ext cx="5741401" cy="1851375"/>
          </a:xfrm>
          <a:prstGeom prst="rect">
            <a:avLst/>
          </a:prstGeom>
          <a:noFill/>
          <a:ln>
            <a:noFill/>
          </a:ln>
        </p:spPr>
      </p:pic>
      <p:sp>
        <p:nvSpPr>
          <p:cNvPr id="330" name="Google Shape;330;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background-clip</a:t>
            </a:r>
            <a:endParaRPr/>
          </a:p>
        </p:txBody>
      </p:sp>
      <p:sp>
        <p:nvSpPr>
          <p:cNvPr id="336" name="Google Shape;33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background-clip: text;</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把背景限制在文字範圍</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337" name="Google Shape;337;p47"/>
          <p:cNvPicPr preferRelativeResize="0"/>
          <p:nvPr/>
        </p:nvPicPr>
        <p:blipFill>
          <a:blip r:embed="rId3">
            <a:alphaModFix/>
          </a:blip>
          <a:stretch>
            <a:fillRect/>
          </a:stretch>
        </p:blipFill>
        <p:spPr>
          <a:xfrm>
            <a:off x="3670263" y="2180900"/>
            <a:ext cx="4695825" cy="1866900"/>
          </a:xfrm>
          <a:prstGeom prst="rect">
            <a:avLst/>
          </a:prstGeom>
          <a:noFill/>
          <a:ln>
            <a:noFill/>
          </a:ln>
        </p:spPr>
      </p:pic>
      <p:sp>
        <p:nvSpPr>
          <p:cNvPr id="338" name="Google Shape;338;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 </a:t>
            </a:r>
            <a:r>
              <a:rPr lang="zh-TW"/>
              <a:t>前綴(prefix)</a:t>
            </a:r>
            <a:endParaRPr/>
          </a:p>
        </p:txBody>
      </p:sp>
      <p:sp>
        <p:nvSpPr>
          <p:cNvPr id="344" name="Google Shape;344;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各家瀏覽器在做一些實驗性質還沒有最後決定之前，會使用此方法來讓使用者可以提前在該瀏覽器使用未正式標準化前使用</a:t>
            </a:r>
            <a:endParaRPr/>
          </a:p>
          <a:p>
            <a:pPr indent="-298450" lvl="1" marL="914400" rtl="0" algn="l">
              <a:spcBef>
                <a:spcPts val="0"/>
              </a:spcBef>
              <a:spcAft>
                <a:spcPts val="0"/>
              </a:spcAft>
              <a:buSzPts val="1100"/>
              <a:buChar char="○"/>
            </a:pPr>
            <a:r>
              <a:rPr lang="zh-TW"/>
              <a:t>-webkit-: chrome, safari, edge</a:t>
            </a:r>
            <a:endParaRPr/>
          </a:p>
          <a:p>
            <a:pPr indent="-298450" lvl="1" marL="914400" rtl="0" algn="l">
              <a:spcBef>
                <a:spcPts val="0"/>
              </a:spcBef>
              <a:spcAft>
                <a:spcPts val="0"/>
              </a:spcAft>
              <a:buSzPts val="1100"/>
              <a:buChar char="○"/>
            </a:pPr>
            <a:r>
              <a:rPr lang="zh-TW"/>
              <a:t>-moz-: firefox</a:t>
            </a:r>
            <a:endParaRPr/>
          </a:p>
          <a:p>
            <a:pPr indent="-298450" lvl="1" marL="914400" rtl="0" algn="l">
              <a:spcBef>
                <a:spcPts val="0"/>
              </a:spcBef>
              <a:spcAft>
                <a:spcPts val="0"/>
              </a:spcAft>
              <a:buSzPts val="1100"/>
              <a:buChar char="○"/>
            </a:pPr>
            <a:r>
              <a:rPr lang="zh-TW"/>
              <a:t>-ms-: ie, edge</a:t>
            </a:r>
            <a:endParaRPr/>
          </a:p>
          <a:p>
            <a:pPr indent="-298450" lvl="1" marL="914400" rtl="0" algn="l">
              <a:spcBef>
                <a:spcPts val="0"/>
              </a:spcBef>
              <a:spcAft>
                <a:spcPts val="0"/>
              </a:spcAft>
              <a:buSzPts val="1100"/>
              <a:buChar char="○"/>
            </a:pPr>
            <a:r>
              <a:rPr lang="zh-TW"/>
              <a:t>-o-: opera</a:t>
            </a:r>
            <a:br>
              <a:rPr lang="zh-TW"/>
            </a:br>
            <a:endParaRPr/>
          </a:p>
        </p:txBody>
      </p:sp>
      <p:sp>
        <p:nvSpPr>
          <p:cNvPr id="345" name="Google Shape;345;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Ex-2</a:t>
            </a:r>
            <a:endParaRPr/>
          </a:p>
        </p:txBody>
      </p:sp>
      <p:pic>
        <p:nvPicPr>
          <p:cNvPr id="351" name="Google Shape;351;p49"/>
          <p:cNvPicPr preferRelativeResize="0"/>
          <p:nvPr/>
        </p:nvPicPr>
        <p:blipFill>
          <a:blip r:embed="rId3">
            <a:alphaModFix/>
          </a:blip>
          <a:stretch>
            <a:fillRect/>
          </a:stretch>
        </p:blipFill>
        <p:spPr>
          <a:xfrm>
            <a:off x="827425" y="1911175"/>
            <a:ext cx="2720934" cy="2984849"/>
          </a:xfrm>
          <a:prstGeom prst="rect">
            <a:avLst/>
          </a:prstGeom>
          <a:noFill/>
          <a:ln>
            <a:noFill/>
          </a:ln>
        </p:spPr>
      </p:pic>
      <p:sp>
        <p:nvSpPr>
          <p:cNvPr id="352" name="Google Shape;352;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Ex-2b</a:t>
            </a:r>
            <a:endParaRPr/>
          </a:p>
        </p:txBody>
      </p:sp>
      <p:sp>
        <p:nvSpPr>
          <p:cNvPr id="358" name="Google Shape;358;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利用 background-clip 製作半透明邊框</a:t>
            </a:r>
            <a:endParaRPr/>
          </a:p>
        </p:txBody>
      </p:sp>
      <p:pic>
        <p:nvPicPr>
          <p:cNvPr id="359" name="Google Shape;359;p50"/>
          <p:cNvPicPr preferRelativeResize="0"/>
          <p:nvPr/>
        </p:nvPicPr>
        <p:blipFill>
          <a:blip r:embed="rId3">
            <a:alphaModFix/>
          </a:blip>
          <a:stretch>
            <a:fillRect/>
          </a:stretch>
        </p:blipFill>
        <p:spPr>
          <a:xfrm>
            <a:off x="856725" y="2410123"/>
            <a:ext cx="6299082" cy="2513950"/>
          </a:xfrm>
          <a:prstGeom prst="rect">
            <a:avLst/>
          </a:prstGeom>
          <a:noFill/>
          <a:ln>
            <a:noFill/>
          </a:ln>
        </p:spPr>
      </p:pic>
      <p:sp>
        <p:nvSpPr>
          <p:cNvPr id="360" name="Google Shape;360;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color</a:t>
            </a:r>
            <a:endParaRPr/>
          </a:p>
        </p:txBody>
      </p:sp>
      <p:sp>
        <p:nvSpPr>
          <p:cNvPr id="366" name="Google Shape;36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可以使用 RGBA, HSL 或 HSLA 等顏色表示方式</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RGBA: rgba(255,255,255,0.5)</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HSL:</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H為顏色，範圍0~360，0及360為紅色，120為黃色，240為藍色</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S為彩度，範圍0~100</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L為亮度，範圍0~100</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例 hsl(240, 100%, 20%)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HSLA: 多了透明度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加 :hover 及 :active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67" name="Google Shape;367;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Editor 與 IDE</a:t>
            </a:r>
            <a:endParaRPr/>
          </a:p>
        </p:txBody>
      </p:sp>
      <p:sp>
        <p:nvSpPr>
          <p:cNvPr id="107" name="Google Shape;107;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IDE的全名為 Integrated Development Environment(整合開發環境)</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Editor 跟 IDE 都可以用來編輯程式，不同處在於 Editor 比較輕巧，IDE 支援上比較完善</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IDE 一般會把大部分的支援程式安裝完成，Editor 預設的則比較少，但大多都可以繼續安裝 plugin 增加功能</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 name="Google Shape;10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opacity</a:t>
            </a:r>
            <a:endParaRPr/>
          </a:p>
        </p:txBody>
      </p:sp>
      <p:sp>
        <p:nvSpPr>
          <p:cNvPr id="373" name="Google Shape;373;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opacity: 設定透明度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注意透明度會被外面那層影響</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範圍 0~1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74" name="Google Shape;374;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75" name="Google Shape;375;p52"/>
          <p:cNvPicPr preferRelativeResize="0"/>
          <p:nvPr/>
        </p:nvPicPr>
        <p:blipFill>
          <a:blip r:embed="rId3">
            <a:alphaModFix/>
          </a:blip>
          <a:stretch>
            <a:fillRect/>
          </a:stretch>
        </p:blipFill>
        <p:spPr>
          <a:xfrm>
            <a:off x="3813575" y="2141400"/>
            <a:ext cx="4825625" cy="1671075"/>
          </a:xfrm>
          <a:prstGeom prst="rect">
            <a:avLst/>
          </a:prstGeom>
          <a:noFill/>
          <a:ln>
            <a:noFill/>
          </a:ln>
        </p:spPr>
      </p:pic>
      <p:sp>
        <p:nvSpPr>
          <p:cNvPr id="376" name="Google Shape;376;p52"/>
          <p:cNvSpPr txBox="1"/>
          <p:nvPr/>
        </p:nvSpPr>
        <p:spPr>
          <a:xfrm>
            <a:off x="4458975" y="3812475"/>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opacity:1</a:t>
            </a:r>
            <a:endParaRPr sz="1200">
              <a:latin typeface="Lato"/>
              <a:ea typeface="Lato"/>
              <a:cs typeface="Lato"/>
              <a:sym typeface="Lato"/>
            </a:endParaRPr>
          </a:p>
        </p:txBody>
      </p:sp>
      <p:sp>
        <p:nvSpPr>
          <p:cNvPr id="377" name="Google Shape;377;p52"/>
          <p:cNvSpPr txBox="1"/>
          <p:nvPr/>
        </p:nvSpPr>
        <p:spPr>
          <a:xfrm>
            <a:off x="6987950" y="3812475"/>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opacity:0.5</a:t>
            </a:r>
            <a:endParaRPr sz="12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opaticy.html</a:t>
            </a:r>
            <a:endParaRPr/>
          </a:p>
        </p:txBody>
      </p:sp>
      <p:sp>
        <p:nvSpPr>
          <p:cNvPr id="383" name="Google Shape;383;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練習製作滑過去後文字變清晰底圖變透明的 UI</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384" name="Google Shape;384;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85" name="Google Shape;385;p53"/>
          <p:cNvPicPr preferRelativeResize="0"/>
          <p:nvPr/>
        </p:nvPicPr>
        <p:blipFill>
          <a:blip r:embed="rId3">
            <a:alphaModFix/>
          </a:blip>
          <a:stretch>
            <a:fillRect/>
          </a:stretch>
        </p:blipFill>
        <p:spPr>
          <a:xfrm>
            <a:off x="846775" y="2514700"/>
            <a:ext cx="3494101" cy="2178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391" name="Google Shape;391;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background: linear-gradient(</a:t>
            </a:r>
            <a:r>
              <a:rPr i="1" lang="zh-TW">
                <a:solidFill>
                  <a:srgbClr val="000000"/>
                </a:solidFill>
                <a:latin typeface="Arial"/>
                <a:ea typeface="Arial"/>
                <a:cs typeface="Arial"/>
                <a:sym typeface="Arial"/>
              </a:rPr>
              <a:t>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color-stop1</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color-stop2, ...</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例: background: linear-gradient(red, purple);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加方向(注意方向敘述)</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-webkit-linear-gradient(right, red ,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-o-linear-gradient(right, red,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-moz-linear-gradient(right, red,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linear-gradient(to left, red ,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92" name="Google Shape;392;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398" name="Google Shape;39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使用角度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-webkit-linear-gradient(120deg,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-o-linear-gradient(120deg,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-moz-linear-gradient(120deg,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linear-gradient(120deg, red, blue);</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
        <p:nvSpPr>
          <p:cNvPr id="399" name="Google Shape;399;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05" name="Google Shape;405;p56"/>
          <p:cNvSpPr txBox="1"/>
          <p:nvPr>
            <p:ph idx="1" type="body"/>
          </p:nvPr>
        </p:nvSpPr>
        <p:spPr>
          <a:xfrm>
            <a:off x="729450" y="2078875"/>
            <a:ext cx="7688700" cy="8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多顏色</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linear-gradient(to right, red, orange, yellow, green, blue,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06" name="Google Shape;406;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07" name="Google Shape;407;p56"/>
          <p:cNvPicPr preferRelativeResize="0"/>
          <p:nvPr/>
        </p:nvPicPr>
        <p:blipFill>
          <a:blip r:embed="rId3">
            <a:alphaModFix/>
          </a:blip>
          <a:stretch>
            <a:fillRect/>
          </a:stretch>
        </p:blipFill>
        <p:spPr>
          <a:xfrm>
            <a:off x="922500" y="2627404"/>
            <a:ext cx="5770700" cy="738825"/>
          </a:xfrm>
          <a:prstGeom prst="rect">
            <a:avLst/>
          </a:prstGeom>
          <a:noFill/>
          <a:ln>
            <a:noFill/>
          </a:ln>
        </p:spPr>
      </p:pic>
      <p:sp>
        <p:nvSpPr>
          <p:cNvPr id="408" name="Google Shape;408;p56"/>
          <p:cNvSpPr txBox="1"/>
          <p:nvPr>
            <p:ph idx="1" type="body"/>
          </p:nvPr>
        </p:nvSpPr>
        <p:spPr>
          <a:xfrm>
            <a:off x="729450" y="3518625"/>
            <a:ext cx="7688700" cy="8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顏色</a:t>
            </a:r>
            <a:r>
              <a:rPr lang="zh-TW"/>
              <a:t>位置，可以用絕對或相對位置</a:t>
            </a:r>
            <a:endParaRPr/>
          </a:p>
          <a:p>
            <a:pPr indent="-298450" lvl="1" marL="914400" rtl="0" algn="l">
              <a:spcBef>
                <a:spcPts val="0"/>
              </a:spcBef>
              <a:spcAft>
                <a:spcPts val="0"/>
              </a:spcAft>
              <a:buSzPts val="1100"/>
              <a:buChar char="○"/>
            </a:pPr>
            <a:r>
              <a:rPr lang="zh-TW">
                <a:solidFill>
                  <a:srgbClr val="000000"/>
                </a:solidFill>
                <a:latin typeface="Arial"/>
                <a:ea typeface="Arial"/>
                <a:cs typeface="Arial"/>
                <a:sym typeface="Arial"/>
              </a:rPr>
              <a:t>background: linear-gradient(to right, red, orange 20%, yellow 30%, green 50%, blue, purple);</a:t>
            </a:r>
            <a:endParaRPr>
              <a:solidFill>
                <a:srgbClr val="000000"/>
              </a:solidFill>
              <a:latin typeface="Arial"/>
              <a:ea typeface="Arial"/>
              <a:cs typeface="Arial"/>
              <a:sym typeface="Arial"/>
            </a:endParaRPr>
          </a:p>
          <a:p>
            <a:pPr indent="0" lvl="0" marL="914400" rtl="0" algn="l">
              <a:spcBef>
                <a:spcPts val="1600"/>
              </a:spcBef>
              <a:spcAft>
                <a:spcPts val="0"/>
              </a:spcAft>
              <a:buNone/>
            </a:pPr>
            <a:r>
              <a:t/>
            </a:r>
            <a:endParaRPr sz="13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409" name="Google Shape;409;p56"/>
          <p:cNvPicPr preferRelativeResize="0"/>
          <p:nvPr/>
        </p:nvPicPr>
        <p:blipFill>
          <a:blip r:embed="rId4">
            <a:alphaModFix/>
          </a:blip>
          <a:stretch>
            <a:fillRect/>
          </a:stretch>
        </p:blipFill>
        <p:spPr>
          <a:xfrm>
            <a:off x="970025" y="4163425"/>
            <a:ext cx="5736730" cy="738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15" name="Google Shape;415;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使用透明度</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linear-gradient(to right, rgba(0,0,255,0), rgba(0,0,255,1));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16" name="Google Shape;416;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17" name="Google Shape;417;p57"/>
          <p:cNvPicPr preferRelativeResize="0"/>
          <p:nvPr/>
        </p:nvPicPr>
        <p:blipFill>
          <a:blip r:embed="rId3">
            <a:alphaModFix/>
          </a:blip>
          <a:stretch>
            <a:fillRect/>
          </a:stretch>
        </p:blipFill>
        <p:spPr>
          <a:xfrm>
            <a:off x="998525" y="2703275"/>
            <a:ext cx="6940125" cy="889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23" name="Google Shape;423;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重複漸層</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repeating-linear-gradient(deeppink, orchid 8%, hotpink 16%, deeppink 25%);</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24" name="Google Shape;424;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25" name="Google Shape;425;p58"/>
          <p:cNvPicPr preferRelativeResize="0"/>
          <p:nvPr/>
        </p:nvPicPr>
        <p:blipFill>
          <a:blip r:embed="rId3">
            <a:alphaModFix/>
          </a:blip>
          <a:stretch>
            <a:fillRect/>
          </a:stretch>
        </p:blipFill>
        <p:spPr>
          <a:xfrm>
            <a:off x="941525" y="2700400"/>
            <a:ext cx="7035174" cy="933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31" name="Google Shape;431;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放射狀漸層</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a:t>
            </a:r>
            <a:r>
              <a:rPr i="1" lang="zh-TW">
                <a:solidFill>
                  <a:srgbClr val="000000"/>
                </a:solidFill>
                <a:latin typeface="Arial"/>
                <a:ea typeface="Arial"/>
                <a:cs typeface="Arial"/>
                <a:sym typeface="Arial"/>
              </a:rPr>
              <a:t>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color-stop1</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color-stop2, ...</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radial-gradient(red ,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多顏色及位置</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radial-gradient(deeppink, yellow 25%, hotpink 60%, deeppink 100%);</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設定圓形漸層</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radial-gradient(circle, red, orange 20%, yellow 30%, green 50%, blue,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32" name="Google Shape;432;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38" name="Google Shape;438;p60"/>
          <p:cNvSpPr txBox="1"/>
          <p:nvPr>
            <p:ph idx="1" type="body"/>
          </p:nvPr>
        </p:nvSpPr>
        <p:spPr>
          <a:xfrm>
            <a:off x="729450" y="2078875"/>
            <a:ext cx="7688700" cy="11442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設定位置(第一個值為x, 第二個值為 y)</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-webkit-radial-gradient(80% 80px, red, blue);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radial-gradient(at 80% 80px, red , purblueple);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39" name="Google Shape;439;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40" name="Google Shape;440;p60"/>
          <p:cNvPicPr preferRelativeResize="0"/>
          <p:nvPr/>
        </p:nvPicPr>
        <p:blipFill>
          <a:blip r:embed="rId3">
            <a:alphaModFix/>
          </a:blip>
          <a:stretch>
            <a:fillRect/>
          </a:stretch>
        </p:blipFill>
        <p:spPr>
          <a:xfrm>
            <a:off x="820625" y="2982950"/>
            <a:ext cx="6129274" cy="759800"/>
          </a:xfrm>
          <a:prstGeom prst="rect">
            <a:avLst/>
          </a:prstGeom>
          <a:noFill/>
          <a:ln>
            <a:noFill/>
          </a:ln>
        </p:spPr>
      </p:pic>
      <p:sp>
        <p:nvSpPr>
          <p:cNvPr id="441" name="Google Shape;441;p60"/>
          <p:cNvSpPr txBox="1"/>
          <p:nvPr>
            <p:ph idx="1" type="body"/>
          </p:nvPr>
        </p:nvSpPr>
        <p:spPr>
          <a:xfrm>
            <a:off x="729450" y="3875775"/>
            <a:ext cx="7688700" cy="114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圓形中心</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radial-gradient(circle  at top, red , purple);</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47" name="Google Shape;447;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重複漸層</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repeating-radial-gradient(circle, deeppink, orchid 8%, hotpink 16%, deeppink 25%);</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48" name="Google Shape;448;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49" name="Google Shape;449;p61"/>
          <p:cNvPicPr preferRelativeResize="0"/>
          <p:nvPr/>
        </p:nvPicPr>
        <p:blipFill>
          <a:blip r:embed="rId3">
            <a:alphaModFix/>
          </a:blip>
          <a:stretch>
            <a:fillRect/>
          </a:stretch>
        </p:blipFill>
        <p:spPr>
          <a:xfrm>
            <a:off x="912725" y="2701701"/>
            <a:ext cx="7421449" cy="114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常見 Editor</a:t>
            </a:r>
            <a:endParaRPr/>
          </a:p>
        </p:txBody>
      </p:sp>
      <p:sp>
        <p:nvSpPr>
          <p:cNvPr id="114" name="Google Shape;114;p17"/>
          <p:cNvSpPr txBox="1"/>
          <p:nvPr>
            <p:ph idx="1" type="body"/>
          </p:nvPr>
        </p:nvSpPr>
        <p:spPr>
          <a:xfrm>
            <a:off x="729450" y="2078875"/>
            <a:ext cx="7688700" cy="30150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Sublime Text</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3"/>
              </a:rPr>
              <a:t>http://www.sublimetext.com/</a:t>
            </a:r>
            <a:endParaRPr sz="1200" u="sng">
              <a:solidFill>
                <a:schemeClr val="hlink"/>
              </a:solidFill>
              <a:latin typeface="Arial"/>
              <a:ea typeface="Arial"/>
              <a:cs typeface="Arial"/>
              <a:sym typeface="Arial"/>
              <a:hlinkClick r:id="rId4"/>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Atom</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5"/>
              </a:rPr>
              <a:t>https://atom.io/</a:t>
            </a:r>
            <a:endParaRPr sz="1200" u="sng">
              <a:solidFill>
                <a:schemeClr val="hlink"/>
              </a:solidFill>
              <a:latin typeface="Arial"/>
              <a:ea typeface="Arial"/>
              <a:cs typeface="Arial"/>
              <a:sym typeface="Arial"/>
              <a:hlinkClick r:id="rId6"/>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VS Code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https://code.visualstudio.com/</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Notepad ++</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https://notepad-plus-plus.org/zh/</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Brackets</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https://github.com/adobe/brackets</a:t>
            </a:r>
            <a:endParaRPr sz="1200">
              <a:solidFill>
                <a:srgbClr val="000000"/>
              </a:solidFill>
              <a:latin typeface="Arial"/>
              <a:ea typeface="Arial"/>
              <a:cs typeface="Arial"/>
              <a:sym typeface="Arial"/>
            </a:endParaRPr>
          </a:p>
          <a:p>
            <a:pPr indent="0" lvl="0" marL="457200" rtl="0" algn="l">
              <a:spcBef>
                <a:spcPts val="0"/>
              </a:spcBef>
              <a:spcAft>
                <a:spcPts val="1600"/>
              </a:spcAft>
              <a:buNone/>
            </a:pPr>
            <a:r>
              <a:t/>
            </a:r>
            <a:endParaRPr sz="1200"/>
          </a:p>
        </p:txBody>
      </p:sp>
      <p:sp>
        <p:nvSpPr>
          <p:cNvPr id="115" name="Google Shape;11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和 background-flip </a:t>
            </a:r>
            <a:r>
              <a:rPr lang="zh-TW"/>
              <a:t>搭配</a:t>
            </a:r>
            <a:endParaRPr/>
          </a:p>
        </p:txBody>
      </p:sp>
      <p:sp>
        <p:nvSpPr>
          <p:cNvPr id="455" name="Google Shape;45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漸層文字</a:t>
            </a:r>
            <a:endParaRPr/>
          </a:p>
        </p:txBody>
      </p:sp>
      <p:sp>
        <p:nvSpPr>
          <p:cNvPr id="456" name="Google Shape;456;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57" name="Google Shape;457;p62"/>
          <p:cNvPicPr preferRelativeResize="0"/>
          <p:nvPr/>
        </p:nvPicPr>
        <p:blipFill>
          <a:blip r:embed="rId3">
            <a:alphaModFix/>
          </a:blip>
          <a:stretch>
            <a:fillRect/>
          </a:stretch>
        </p:blipFill>
        <p:spPr>
          <a:xfrm>
            <a:off x="785900" y="2571750"/>
            <a:ext cx="2627251" cy="703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 </a:t>
            </a:r>
            <a:r>
              <a:rPr lang="zh-TW"/>
              <a:t>漸層產生器</a:t>
            </a:r>
            <a:endParaRPr/>
          </a:p>
        </p:txBody>
      </p:sp>
      <p:sp>
        <p:nvSpPr>
          <p:cNvPr id="463" name="Google Shape;463;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u="sng">
                <a:solidFill>
                  <a:schemeClr val="hlink"/>
                </a:solidFill>
                <a:latin typeface="Arial"/>
                <a:ea typeface="Arial"/>
                <a:cs typeface="Arial"/>
                <a:sym typeface="Arial"/>
                <a:hlinkClick r:id="rId3"/>
              </a:rPr>
              <a:t>http://www.colorzilla.com/gradient-editor/</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5"/>
              </a:rPr>
              <a:t>http://www.cssmatic.com/gradient-generator</a:t>
            </a:r>
            <a:endParaRPr u="sng">
              <a:solidFill>
                <a:schemeClr val="hlink"/>
              </a:solidFill>
              <a:latin typeface="Arial"/>
              <a:ea typeface="Arial"/>
              <a:cs typeface="Arial"/>
              <a:sym typeface="Arial"/>
              <a:hlinkClick r:id="rId6"/>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7"/>
              </a:rPr>
              <a:t>http://www.cssportal.com/css-gradient-generator/</a:t>
            </a:r>
            <a:endParaRPr u="sng">
              <a:solidFill>
                <a:schemeClr val="hlink"/>
              </a:solidFill>
              <a:latin typeface="Arial"/>
              <a:ea typeface="Arial"/>
              <a:cs typeface="Arial"/>
              <a:sym typeface="Arial"/>
              <a:hlinkClick r:id="rId8"/>
            </a:endParaRPr>
          </a:p>
          <a:p>
            <a:pPr indent="0" lvl="0" marL="457200" rtl="0" algn="l">
              <a:spcBef>
                <a:spcPts val="700"/>
              </a:spcBef>
              <a:spcAft>
                <a:spcPts val="0"/>
              </a:spcAft>
              <a:buNone/>
            </a:pPr>
            <a:r>
              <a:t/>
            </a:r>
            <a:endParaRPr>
              <a:solidFill>
                <a:srgbClr val="DD8047"/>
              </a:solidFill>
              <a:latin typeface="Arial"/>
              <a:ea typeface="Arial"/>
              <a:cs typeface="Arial"/>
              <a:sym typeface="Arial"/>
            </a:endParaRPr>
          </a:p>
          <a:p>
            <a:pPr indent="0" lvl="0" marL="0" rtl="0" algn="l">
              <a:spcBef>
                <a:spcPts val="0"/>
              </a:spcBef>
              <a:spcAft>
                <a:spcPts val="1600"/>
              </a:spcAft>
              <a:buNone/>
            </a:pPr>
            <a:r>
              <a:t/>
            </a:r>
            <a:endParaRPr/>
          </a:p>
        </p:txBody>
      </p:sp>
      <p:sp>
        <p:nvSpPr>
          <p:cNvPr id="464" name="Google Shape;464;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條紋背景</a:t>
            </a:r>
            <a:endParaRPr/>
          </a:p>
        </p:txBody>
      </p:sp>
      <p:sp>
        <p:nvSpPr>
          <p:cNvPr id="470" name="Google Shape;470;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gradients2.html</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471" name="Google Shape;471;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72" name="Google Shape;472;p64"/>
          <p:cNvPicPr preferRelativeResize="0"/>
          <p:nvPr/>
        </p:nvPicPr>
        <p:blipFill>
          <a:blip r:embed="rId3">
            <a:alphaModFix/>
          </a:blip>
          <a:stretch>
            <a:fillRect/>
          </a:stretch>
        </p:blipFill>
        <p:spPr>
          <a:xfrm>
            <a:off x="875725" y="2571751"/>
            <a:ext cx="7034424" cy="1913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格紋背景</a:t>
            </a:r>
            <a:endParaRPr/>
          </a:p>
        </p:txBody>
      </p:sp>
      <p:sp>
        <p:nvSpPr>
          <p:cNvPr id="478" name="Google Shape;478;p65"/>
          <p:cNvSpPr txBox="1"/>
          <p:nvPr>
            <p:ph idx="1" type="body"/>
          </p:nvPr>
        </p:nvSpPr>
        <p:spPr>
          <a:xfrm>
            <a:off x="729450" y="2078875"/>
            <a:ext cx="7688700" cy="1049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gradients3.html</a:t>
            </a:r>
            <a:endParaRPr/>
          </a:p>
        </p:txBody>
      </p:sp>
      <p:sp>
        <p:nvSpPr>
          <p:cNvPr id="479" name="Google Shape;479;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80" name="Google Shape;480;p65"/>
          <p:cNvPicPr preferRelativeResize="0"/>
          <p:nvPr/>
        </p:nvPicPr>
        <p:blipFill>
          <a:blip r:embed="rId3">
            <a:alphaModFix/>
          </a:blip>
          <a:stretch>
            <a:fillRect/>
          </a:stretch>
        </p:blipFill>
        <p:spPr>
          <a:xfrm>
            <a:off x="828225" y="2537069"/>
            <a:ext cx="4686424" cy="2212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 </a:t>
            </a:r>
            <a:r>
              <a:rPr lang="zh-TW"/>
              <a:t>繪圖</a:t>
            </a:r>
            <a:endParaRPr/>
          </a:p>
        </p:txBody>
      </p:sp>
      <p:sp>
        <p:nvSpPr>
          <p:cNvPr id="486" name="Google Shape;486;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Daily CSS Images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https://medium.com/coding-artist/daily-css-images-everything-you-need-to-know-e53ed6c1846c</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87" name="Google Shape;487;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Ex-3</a:t>
            </a:r>
            <a:endParaRPr/>
          </a:p>
        </p:txBody>
      </p:sp>
      <p:sp>
        <p:nvSpPr>
          <p:cNvPr id="493" name="Google Shape;493;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94" name="Google Shape;494;p67"/>
          <p:cNvPicPr preferRelativeResize="0"/>
          <p:nvPr/>
        </p:nvPicPr>
        <p:blipFill>
          <a:blip r:embed="rId3">
            <a:alphaModFix/>
          </a:blip>
          <a:stretch>
            <a:fillRect/>
          </a:stretch>
        </p:blipFill>
        <p:spPr>
          <a:xfrm>
            <a:off x="798900" y="1853850"/>
            <a:ext cx="2638295"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a:t>
            </a:r>
            <a:endParaRPr/>
          </a:p>
        </p:txBody>
      </p:sp>
      <p:sp>
        <p:nvSpPr>
          <p:cNvPr id="500" name="Google Shape;500;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a:t>
            </a:r>
            <a:endParaRPr/>
          </a:p>
        </p:txBody>
      </p:sp>
      <p:sp>
        <p:nvSpPr>
          <p:cNvPr id="506" name="Google Shape;506;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text-overflow</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word-break</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word-wrap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07" name="Google Shape;507;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text-overflow</a:t>
            </a:r>
            <a:endParaRPr/>
          </a:p>
        </p:txBody>
      </p:sp>
      <p:sp>
        <p:nvSpPr>
          <p:cNvPr id="513" name="Google Shape;513;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純 css 超過容器寬度後自動變 ...</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只有單行有效</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clip|</a:t>
            </a:r>
            <a:r>
              <a:rPr lang="zh-TW">
                <a:solidFill>
                  <a:srgbClr val="B95B22"/>
                </a:solidFill>
                <a:latin typeface="Arial"/>
                <a:ea typeface="Arial"/>
                <a:cs typeface="Arial"/>
                <a:sym typeface="Arial"/>
              </a:rPr>
              <a:t>ellipsis</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string</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需搭配其他屬性才有作用</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text-overflow:ellipsis;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overflow : hidden;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white-space: nowrap;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14" name="Google Shape;514;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515" name="Google Shape;515;p70"/>
          <p:cNvPicPr preferRelativeResize="0"/>
          <p:nvPr/>
        </p:nvPicPr>
        <p:blipFill>
          <a:blip r:embed="rId3">
            <a:alphaModFix/>
          </a:blip>
          <a:stretch>
            <a:fillRect/>
          </a:stretch>
        </p:blipFill>
        <p:spPr>
          <a:xfrm>
            <a:off x="960550" y="3730625"/>
            <a:ext cx="3184675" cy="487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純 css </a:t>
            </a:r>
            <a:r>
              <a:rPr lang="zh-TW"/>
              <a:t>多行省略</a:t>
            </a:r>
            <a:endParaRPr/>
          </a:p>
        </p:txBody>
      </p:sp>
      <p:sp>
        <p:nvSpPr>
          <p:cNvPr id="521" name="Google Shape;521;p71"/>
          <p:cNvSpPr txBox="1"/>
          <p:nvPr>
            <p:ph idx="1" type="body"/>
          </p:nvPr>
        </p:nvSpPr>
        <p:spPr>
          <a:xfrm>
            <a:off x="729450" y="2078875"/>
            <a:ext cx="7688700" cy="27954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-webkit-line-clamp</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只有 webkit(chrome, safari) 有用</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要搭配</a:t>
            </a:r>
            <a:endParaRPr>
              <a:solidFill>
                <a:srgbClr val="000000"/>
              </a:solidFill>
              <a:latin typeface="Arial"/>
              <a:ea typeface="Arial"/>
              <a:cs typeface="Arial"/>
              <a:sym typeface="Arial"/>
            </a:endParaRPr>
          </a:p>
          <a:p>
            <a:pPr indent="0" lvl="0" marL="457200" rtl="0" algn="l">
              <a:spcBef>
                <a:spcPts val="700"/>
              </a:spcBef>
              <a:spcAft>
                <a:spcPts val="0"/>
              </a:spcAft>
              <a:buNone/>
            </a:pPr>
            <a:r>
              <a:rPr lang="zh-TW">
                <a:solidFill>
                  <a:srgbClr val="000000"/>
                </a:solidFill>
                <a:latin typeface="Arial"/>
                <a:ea typeface="Arial"/>
                <a:cs typeface="Arial"/>
                <a:sym typeface="Arial"/>
              </a:rPr>
              <a:t>{</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overflow:hidden;</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display: -webkit-box;</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-webkit-box-orient: vertical;</a:t>
            </a:r>
            <a:endParaRPr>
              <a:solidFill>
                <a:srgbClr val="000000"/>
              </a:solidFill>
              <a:latin typeface="Arial"/>
              <a:ea typeface="Arial"/>
              <a:cs typeface="Arial"/>
              <a:sym typeface="Arial"/>
            </a:endParaRPr>
          </a:p>
          <a:p>
            <a:pPr indent="0" lvl="0" marL="457200" rtl="0" algn="l">
              <a:spcBef>
                <a:spcPts val="7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22" name="Google Shape;522;p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常見 IDE</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Phpstorm</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https://www.jetbrains.com/phpstorm/</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Visual Studio</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https://www.visualstudio.com/zh-hant/</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Eclipse</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3"/>
              </a:rPr>
              <a:t>http://www.eclipse.org/downloads/eclipse-packages/</a:t>
            </a:r>
            <a:endParaRPr sz="1200">
              <a:solidFill>
                <a:srgbClr val="000000"/>
              </a:solidFill>
              <a:latin typeface="Arial"/>
              <a:ea typeface="Arial"/>
              <a:cs typeface="Arial"/>
              <a:sym typeface="Arial"/>
            </a:endParaRPr>
          </a:p>
          <a:p>
            <a:pPr indent="0" lvl="0" marL="457200" rtl="0" algn="l">
              <a:spcBef>
                <a:spcPts val="0"/>
              </a:spcBef>
              <a:spcAft>
                <a:spcPts val="1600"/>
              </a:spcAft>
              <a:buNone/>
            </a:pPr>
            <a:r>
              <a:t/>
            </a:r>
            <a:endParaRPr sz="1200"/>
          </a:p>
        </p:txBody>
      </p:sp>
      <p:sp>
        <p:nvSpPr>
          <p:cNvPr id="122" name="Google Shape;12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word-break</a:t>
            </a:r>
            <a:endParaRPr/>
          </a:p>
        </p:txBody>
      </p:sp>
      <p:sp>
        <p:nvSpPr>
          <p:cNvPr id="528" name="Google Shape;52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文字截斷方式</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normal|break-all|keep-all|initial|inherit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29" name="Google Shape;529;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530" name="Google Shape;530;p72"/>
          <p:cNvPicPr preferRelativeResize="0"/>
          <p:nvPr/>
        </p:nvPicPr>
        <p:blipFill>
          <a:blip r:embed="rId3">
            <a:alphaModFix/>
          </a:blip>
          <a:stretch>
            <a:fillRect/>
          </a:stretch>
        </p:blipFill>
        <p:spPr>
          <a:xfrm>
            <a:off x="4328386" y="1853850"/>
            <a:ext cx="3408464" cy="2919000"/>
          </a:xfrm>
          <a:prstGeom prst="rect">
            <a:avLst/>
          </a:prstGeom>
          <a:noFill/>
          <a:ln>
            <a:noFill/>
          </a:ln>
        </p:spPr>
      </p:pic>
      <p:sp>
        <p:nvSpPr>
          <p:cNvPr id="531" name="Google Shape;531;p72"/>
          <p:cNvSpPr txBox="1"/>
          <p:nvPr/>
        </p:nvSpPr>
        <p:spPr>
          <a:xfrm>
            <a:off x="7786575" y="21487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normal</a:t>
            </a:r>
            <a:endParaRPr sz="1200">
              <a:latin typeface="Lato"/>
              <a:ea typeface="Lato"/>
              <a:cs typeface="Lato"/>
              <a:sym typeface="Lato"/>
            </a:endParaRPr>
          </a:p>
        </p:txBody>
      </p:sp>
      <p:sp>
        <p:nvSpPr>
          <p:cNvPr id="532" name="Google Shape;532;p72"/>
          <p:cNvSpPr txBox="1"/>
          <p:nvPr/>
        </p:nvSpPr>
        <p:spPr>
          <a:xfrm>
            <a:off x="7786575" y="31259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break-all</a:t>
            </a:r>
            <a:endParaRPr sz="1200">
              <a:latin typeface="Lato"/>
              <a:ea typeface="Lato"/>
              <a:cs typeface="Lato"/>
              <a:sym typeface="Lato"/>
            </a:endParaRPr>
          </a:p>
        </p:txBody>
      </p:sp>
      <p:sp>
        <p:nvSpPr>
          <p:cNvPr id="533" name="Google Shape;533;p72"/>
          <p:cNvSpPr txBox="1"/>
          <p:nvPr/>
        </p:nvSpPr>
        <p:spPr>
          <a:xfrm>
            <a:off x="7786575" y="41622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keep</a:t>
            </a:r>
            <a:r>
              <a:rPr lang="zh-TW" sz="1200">
                <a:latin typeface="Lato"/>
                <a:ea typeface="Lato"/>
                <a:cs typeface="Lato"/>
                <a:sym typeface="Lato"/>
              </a:rPr>
              <a:t>-all</a:t>
            </a:r>
            <a:endParaRPr sz="1200">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word-wrap</a:t>
            </a:r>
            <a:endParaRPr/>
          </a:p>
        </p:txBody>
      </p:sp>
      <p:sp>
        <p:nvSpPr>
          <p:cNvPr id="539" name="Google Shape;539;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normal|break-word|initial|inherit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跟 word-break 的差別在於前者是強制截斷字，後者是在文字超過容器寬度才截斷</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英文語系的頁面會比較有機會遇到</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bootstrap 預設有這個屬性</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40" name="Google Shape;540;p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a:t>
            </a:r>
            <a:endParaRPr/>
          </a:p>
        </p:txBody>
      </p:sp>
      <p:sp>
        <p:nvSpPr>
          <p:cNvPr id="546" name="Google Shape;546;p74"/>
          <p:cNvSpPr txBox="1"/>
          <p:nvPr>
            <p:ph idx="1" type="body"/>
          </p:nvPr>
        </p:nvSpPr>
        <p:spPr>
          <a:xfrm>
            <a:off x="729450" y="2078875"/>
            <a:ext cx="7688700" cy="27243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@font-face 使用網路字型</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各類字型檔</a:t>
            </a:r>
            <a:endParaRPr>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TTF(TrueType Fonts)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OTF(OpenType Fonts)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WOFF(The Web Open Font Format)</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WOFF2</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SVG</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EOT(Embedded OpenType Format)</a:t>
            </a:r>
            <a:endParaRPr sz="13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47" name="Google Shape;547;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支援情況</a:t>
            </a:r>
            <a:endParaRPr/>
          </a:p>
        </p:txBody>
      </p:sp>
      <p:sp>
        <p:nvSpPr>
          <p:cNvPr id="553" name="Google Shape;553;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https://transfonter.org/formats</a:t>
            </a:r>
            <a:endParaRPr/>
          </a:p>
          <a:p>
            <a:pPr indent="0" lvl="0" marL="0" rtl="0" algn="l">
              <a:spcBef>
                <a:spcPts val="1600"/>
              </a:spcBef>
              <a:spcAft>
                <a:spcPts val="1600"/>
              </a:spcAft>
              <a:buNone/>
            </a:pPr>
            <a:r>
              <a:t/>
            </a:r>
            <a:endParaRPr/>
          </a:p>
        </p:txBody>
      </p:sp>
      <p:pic>
        <p:nvPicPr>
          <p:cNvPr id="554" name="Google Shape;554;p75"/>
          <p:cNvPicPr preferRelativeResize="0"/>
          <p:nvPr/>
        </p:nvPicPr>
        <p:blipFill>
          <a:blip r:embed="rId4">
            <a:alphaModFix/>
          </a:blip>
          <a:stretch>
            <a:fillRect/>
          </a:stretch>
        </p:blipFill>
        <p:spPr>
          <a:xfrm>
            <a:off x="804875" y="2393800"/>
            <a:ext cx="6863574" cy="2327325"/>
          </a:xfrm>
          <a:prstGeom prst="rect">
            <a:avLst/>
          </a:prstGeom>
          <a:noFill/>
          <a:ln>
            <a:noFill/>
          </a:ln>
        </p:spPr>
      </p:pic>
      <p:sp>
        <p:nvSpPr>
          <p:cNvPr id="555" name="Google Shape;555;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61" name="Google Shape;561;p76"/>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先用 src 去指定字型檔</a:t>
            </a:r>
            <a:endParaRPr/>
          </a:p>
          <a:p>
            <a:pPr indent="-311150" lvl="0" marL="457200" rtl="0" algn="l">
              <a:spcBef>
                <a:spcPts val="0"/>
              </a:spcBef>
              <a:spcAft>
                <a:spcPts val="0"/>
              </a:spcAft>
              <a:buSzPts val="1300"/>
              <a:buChar char="●"/>
            </a:pPr>
            <a:r>
              <a:rPr lang="zh-TW"/>
              <a:t>利用 font-family 設定名稱</a:t>
            </a:r>
            <a:endParaRPr/>
          </a:p>
          <a:p>
            <a:pPr indent="-311150" lvl="0" marL="457200" rtl="0" algn="l">
              <a:spcBef>
                <a:spcPts val="0"/>
              </a:spcBef>
              <a:spcAft>
                <a:spcPts val="0"/>
              </a:spcAft>
              <a:buSzPts val="1300"/>
              <a:buChar char="●"/>
            </a:pPr>
            <a:r>
              <a:rPr lang="zh-TW"/>
              <a:t>例: </a:t>
            </a:r>
            <a:br>
              <a:rPr lang="zh-TW"/>
            </a:br>
            <a:r>
              <a:rPr lang="zh-TW" sz="1200">
                <a:solidFill>
                  <a:srgbClr val="000000"/>
                </a:solidFill>
                <a:latin typeface="Arial"/>
                <a:ea typeface="Arial"/>
                <a:cs typeface="Arial"/>
                <a:sym typeface="Arial"/>
              </a:rPr>
              <a:t>@font-face {</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a:t>
            </a:r>
            <a:r>
              <a:rPr lang="zh-TW" sz="1200">
                <a:solidFill>
                  <a:srgbClr val="000000"/>
                </a:solidFill>
                <a:latin typeface="Arial"/>
                <a:ea typeface="Arial"/>
                <a:cs typeface="Arial"/>
                <a:sym typeface="Arial"/>
              </a:rPr>
              <a:t>f</a:t>
            </a:r>
            <a:r>
              <a:rPr lang="zh-TW" sz="1200">
                <a:solidFill>
                  <a:srgbClr val="000000"/>
                </a:solidFill>
                <a:latin typeface="Arial"/>
                <a:ea typeface="Arial"/>
                <a:cs typeface="Arial"/>
                <a:sym typeface="Arial"/>
              </a:rPr>
              <a:t>ont-family: BALLOONS;</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src: url(font/BALLOONS.TTF);</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h1{</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font-size: 40px;</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font-family: BALLOONS;</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562" name="Google Shape;562;p76"/>
          <p:cNvPicPr preferRelativeResize="0"/>
          <p:nvPr/>
        </p:nvPicPr>
        <p:blipFill>
          <a:blip r:embed="rId3">
            <a:alphaModFix/>
          </a:blip>
          <a:stretch>
            <a:fillRect/>
          </a:stretch>
        </p:blipFill>
        <p:spPr>
          <a:xfrm>
            <a:off x="4957395" y="3520450"/>
            <a:ext cx="3191725" cy="1102275"/>
          </a:xfrm>
          <a:prstGeom prst="rect">
            <a:avLst/>
          </a:prstGeom>
          <a:noFill/>
          <a:ln>
            <a:noFill/>
          </a:ln>
        </p:spPr>
      </p:pic>
      <p:sp>
        <p:nvSpPr>
          <p:cNvPr id="563" name="Google Shape;563;p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69" name="Google Shape;569;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多字型(用, 分開)</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 local 會先找使用者電腦內的字型</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@font-face {</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font-family: BALLOONS;</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src: local(BALLOONS),url(font/BALLOONS.TTF);</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570" name="Google Shape;570;p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76" name="Google Shape;576;p78"/>
          <p:cNvSpPr txBox="1"/>
          <p:nvPr>
            <p:ph idx="1" type="body"/>
          </p:nvPr>
        </p:nvSpPr>
        <p:spPr>
          <a:xfrm>
            <a:off x="729450" y="2078875"/>
            <a:ext cx="7688700" cy="29814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其他參數(設定要下載的字型範圍)</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font-stretch</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normal|condensed|ultra-condensed|extra-condensed|semi|condensed|expanded|semi-expanded|extra-expanded|ultra-expanded</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font-style</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normal|italic|oblique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font-weight</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normal|bold|100~900</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unicode-range</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u="sng">
                <a:solidFill>
                  <a:schemeClr val="hlink"/>
                </a:solidFill>
                <a:latin typeface="Arial"/>
                <a:ea typeface="Arial"/>
                <a:cs typeface="Arial"/>
                <a:sym typeface="Arial"/>
                <a:hlinkClick r:id="rId3"/>
              </a:rPr>
              <a:t>https://developer.mozilla.org/en-US/docs/Web/CSS/%40font-face/unicode-range</a:t>
            </a:r>
            <a:endParaRPr sz="1200">
              <a:solidFill>
                <a:srgbClr val="000000"/>
              </a:solidFill>
              <a:latin typeface="Arial"/>
              <a:ea typeface="Arial"/>
              <a:cs typeface="Arial"/>
              <a:sym typeface="Arial"/>
            </a:endParaRPr>
          </a:p>
          <a:p>
            <a:pPr indent="0" lvl="0" marL="457200" rtl="0" algn="l">
              <a:spcBef>
                <a:spcPts val="700"/>
              </a:spcBef>
              <a:spcAft>
                <a:spcPts val="0"/>
              </a:spcAft>
              <a:buNone/>
            </a:pPr>
            <a:r>
              <a:t/>
            </a:r>
            <a:endParaRPr sz="1200"/>
          </a:p>
        </p:txBody>
      </p:sp>
      <p:sp>
        <p:nvSpPr>
          <p:cNvPr id="577" name="Google Shape;577;p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83" name="Google Shape;583;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google </a:t>
            </a:r>
            <a:r>
              <a:rPr lang="zh-TW"/>
              <a:t>提供的字型檔服務</a:t>
            </a:r>
            <a:br>
              <a:rPr lang="zh-TW"/>
            </a:br>
            <a:r>
              <a:rPr lang="zh-TW" u="sng">
                <a:solidFill>
                  <a:schemeClr val="hlink"/>
                </a:solidFill>
                <a:hlinkClick r:id="rId3"/>
              </a:rPr>
              <a:t>https://fonts.google.com/</a:t>
            </a:r>
            <a:endParaRPr/>
          </a:p>
          <a:p>
            <a:pPr indent="0" lvl="0" marL="457200" rtl="0" algn="l">
              <a:spcBef>
                <a:spcPts val="1600"/>
              </a:spcBef>
              <a:spcAft>
                <a:spcPts val="1600"/>
              </a:spcAft>
              <a:buNone/>
            </a:pPr>
            <a:r>
              <a:t/>
            </a:r>
            <a:endParaRPr/>
          </a:p>
        </p:txBody>
      </p:sp>
      <p:sp>
        <p:nvSpPr>
          <p:cNvPr id="584" name="Google Shape;584;p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90" name="Google Shape;590;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選擇想要使用的字型檔</a:t>
            </a:r>
            <a:endParaRPr/>
          </a:p>
        </p:txBody>
      </p:sp>
      <p:pic>
        <p:nvPicPr>
          <p:cNvPr id="591" name="Google Shape;591;p80"/>
          <p:cNvPicPr preferRelativeResize="0"/>
          <p:nvPr/>
        </p:nvPicPr>
        <p:blipFill>
          <a:blip r:embed="rId3">
            <a:alphaModFix/>
          </a:blip>
          <a:stretch>
            <a:fillRect/>
          </a:stretch>
        </p:blipFill>
        <p:spPr>
          <a:xfrm>
            <a:off x="835200" y="2414550"/>
            <a:ext cx="4439626" cy="2565350"/>
          </a:xfrm>
          <a:prstGeom prst="rect">
            <a:avLst/>
          </a:prstGeom>
          <a:noFill/>
          <a:ln>
            <a:noFill/>
          </a:ln>
        </p:spPr>
      </p:pic>
      <p:sp>
        <p:nvSpPr>
          <p:cNvPr id="592" name="Google Shape;592;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98" name="Google Shape;598;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複製 css 到想要使用的元素上</a:t>
            </a:r>
            <a:endParaRPr/>
          </a:p>
        </p:txBody>
      </p:sp>
      <p:pic>
        <p:nvPicPr>
          <p:cNvPr id="599" name="Google Shape;599;p81"/>
          <p:cNvPicPr preferRelativeResize="0"/>
          <p:nvPr/>
        </p:nvPicPr>
        <p:blipFill>
          <a:blip r:embed="rId3">
            <a:alphaModFix/>
          </a:blip>
          <a:stretch>
            <a:fillRect/>
          </a:stretch>
        </p:blipFill>
        <p:spPr>
          <a:xfrm>
            <a:off x="4113550" y="2078875"/>
            <a:ext cx="3382158" cy="2992600"/>
          </a:xfrm>
          <a:prstGeom prst="rect">
            <a:avLst/>
          </a:prstGeom>
          <a:noFill/>
          <a:ln>
            <a:noFill/>
          </a:ln>
        </p:spPr>
      </p:pic>
      <p:sp>
        <p:nvSpPr>
          <p:cNvPr id="600" name="Google Shape;600;p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使用 VS Code</a:t>
            </a:r>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https://code.visualstudio.com/</a:t>
            </a:r>
            <a:endParaRPr/>
          </a:p>
          <a:p>
            <a:pPr indent="0" lvl="0" marL="0" rtl="0" algn="l">
              <a:spcBef>
                <a:spcPts val="1600"/>
              </a:spcBef>
              <a:spcAft>
                <a:spcPts val="1600"/>
              </a:spcAft>
              <a:buNone/>
            </a:pPr>
            <a:r>
              <a:t/>
            </a:r>
            <a:endParaRPr/>
          </a:p>
        </p:txBody>
      </p:sp>
      <p:sp>
        <p:nvSpPr>
          <p:cNvPr id="129" name="Google Shape;12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0" name="Google Shape;130;p19"/>
          <p:cNvPicPr preferRelativeResize="0"/>
          <p:nvPr/>
        </p:nvPicPr>
        <p:blipFill>
          <a:blip r:embed="rId4">
            <a:alphaModFix/>
          </a:blip>
          <a:stretch>
            <a:fillRect/>
          </a:stretch>
        </p:blipFill>
        <p:spPr>
          <a:xfrm>
            <a:off x="5760413" y="2142625"/>
            <a:ext cx="2143125" cy="213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 </a:t>
            </a:r>
            <a:r>
              <a:rPr lang="zh-TW"/>
              <a:t>中文字型</a:t>
            </a:r>
            <a:endParaRPr/>
          </a:p>
        </p:txBody>
      </p:sp>
      <p:sp>
        <p:nvSpPr>
          <p:cNvPr id="606" name="Google Shape;606;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Noto Sans TC, Noto Serif TC</a:t>
            </a:r>
            <a:endParaRPr/>
          </a:p>
          <a:p>
            <a:pPr indent="-311150" lvl="0" marL="457200" rtl="0" algn="l">
              <a:spcBef>
                <a:spcPts val="0"/>
              </a:spcBef>
              <a:spcAft>
                <a:spcPts val="0"/>
              </a:spcAft>
              <a:buSzPts val="1300"/>
              <a:buChar char="●"/>
            </a:pPr>
            <a:r>
              <a:rPr lang="zh-TW"/>
              <a:t>google </a:t>
            </a:r>
            <a:r>
              <a:rPr lang="zh-TW"/>
              <a:t>提供的繁體中文字型，有明體跟黑體</a:t>
            </a:r>
            <a:endParaRPr baseline="-25000"/>
          </a:p>
          <a:p>
            <a:pPr indent="-311150" lvl="0" marL="457200" rtl="0" algn="l">
              <a:spcBef>
                <a:spcPts val="0"/>
              </a:spcBef>
              <a:spcAft>
                <a:spcPts val="0"/>
              </a:spcAft>
              <a:buSzPts val="1300"/>
              <a:buChar char="●"/>
            </a:pPr>
            <a:r>
              <a:rPr lang="zh-TW"/>
              <a:t>不是讀取整個字型檔所以速度會比較快</a:t>
            </a:r>
            <a:endParaRPr/>
          </a:p>
        </p:txBody>
      </p:sp>
      <p:sp>
        <p:nvSpPr>
          <p:cNvPr id="607" name="Google Shape;607;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icon font: 把</a:t>
            </a:r>
            <a:r>
              <a:rPr lang="zh-TW"/>
              <a:t>文字當圖形</a:t>
            </a:r>
            <a:endParaRPr/>
          </a:p>
        </p:txBody>
      </p:sp>
      <p:sp>
        <p:nvSpPr>
          <p:cNvPr id="613" name="Google Shape;613;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 Awesome</a:t>
            </a:r>
            <a:endParaRPr/>
          </a:p>
          <a:p>
            <a:pPr indent="0" lvl="0" marL="0" rtl="0" algn="l">
              <a:spcBef>
                <a:spcPts val="1600"/>
              </a:spcBef>
              <a:spcAft>
                <a:spcPts val="0"/>
              </a:spcAft>
              <a:buNone/>
            </a:pPr>
            <a:r>
              <a:rPr lang="zh-TW" u="sng">
                <a:solidFill>
                  <a:schemeClr val="hlink"/>
                </a:solidFill>
                <a:hlinkClick r:id="rId3"/>
              </a:rPr>
              <a:t>https://fontawesome.com/</a:t>
            </a:r>
            <a:endParaRPr/>
          </a:p>
          <a:p>
            <a:pPr indent="0" lvl="0" marL="0" rtl="0" algn="l">
              <a:spcBef>
                <a:spcPts val="1600"/>
              </a:spcBef>
              <a:spcAft>
                <a:spcPts val="1600"/>
              </a:spcAft>
              <a:buNone/>
            </a:pPr>
            <a:r>
              <a:t/>
            </a:r>
            <a:endParaRPr/>
          </a:p>
        </p:txBody>
      </p:sp>
      <p:pic>
        <p:nvPicPr>
          <p:cNvPr id="614" name="Google Shape;614;p83"/>
          <p:cNvPicPr preferRelativeResize="0"/>
          <p:nvPr/>
        </p:nvPicPr>
        <p:blipFill>
          <a:blip r:embed="rId4">
            <a:alphaModFix/>
          </a:blip>
          <a:stretch>
            <a:fillRect/>
          </a:stretch>
        </p:blipFill>
        <p:spPr>
          <a:xfrm>
            <a:off x="3167925" y="2078874"/>
            <a:ext cx="4981924" cy="2699475"/>
          </a:xfrm>
          <a:prstGeom prst="rect">
            <a:avLst/>
          </a:prstGeom>
          <a:noFill/>
          <a:ln>
            <a:noFill/>
          </a:ln>
        </p:spPr>
      </p:pic>
      <p:sp>
        <p:nvSpPr>
          <p:cNvPr id="615" name="Google Shape;615;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 Awesome</a:t>
            </a:r>
            <a:endParaRPr/>
          </a:p>
        </p:txBody>
      </p:sp>
      <p:sp>
        <p:nvSpPr>
          <p:cNvPr id="621" name="Google Shape;621;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下載後再讀入</a:t>
            </a:r>
            <a:br>
              <a:rPr lang="zh-TW"/>
            </a:br>
            <a:r>
              <a:rPr lang="zh-TW">
                <a:solidFill>
                  <a:srgbClr val="000000"/>
                </a:solidFill>
                <a:latin typeface="Arial"/>
                <a:ea typeface="Arial"/>
                <a:cs typeface="Arial"/>
                <a:sym typeface="Arial"/>
              </a:rPr>
              <a:t>&lt;link href="font-awesome.css" rel="stylesheet"&gt;</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尋找想要的再複製 html</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https://fontawesome.com/icons</a:t>
            </a:r>
            <a:endParaRPr>
              <a:solidFill>
                <a:srgbClr val="000000"/>
              </a:solidFill>
              <a:latin typeface="Arial"/>
              <a:ea typeface="Arial"/>
              <a:cs typeface="Arial"/>
              <a:sym typeface="Arial"/>
            </a:endParaRPr>
          </a:p>
          <a:p>
            <a:pPr indent="0" lvl="0" marL="91440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622" name="Google Shape;622;p84"/>
          <p:cNvPicPr preferRelativeResize="0"/>
          <p:nvPr/>
        </p:nvPicPr>
        <p:blipFill>
          <a:blip r:embed="rId3">
            <a:alphaModFix/>
          </a:blip>
          <a:stretch>
            <a:fillRect/>
          </a:stretch>
        </p:blipFill>
        <p:spPr>
          <a:xfrm>
            <a:off x="3934800" y="2682850"/>
            <a:ext cx="4927927" cy="2182375"/>
          </a:xfrm>
          <a:prstGeom prst="rect">
            <a:avLst/>
          </a:prstGeom>
          <a:noFill/>
          <a:ln>
            <a:noFill/>
          </a:ln>
        </p:spPr>
      </p:pic>
      <p:sp>
        <p:nvSpPr>
          <p:cNvPr id="623" name="Google Shape;623;p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其他 icon font</a:t>
            </a:r>
            <a:endParaRPr/>
          </a:p>
        </p:txBody>
      </p:sp>
      <p:sp>
        <p:nvSpPr>
          <p:cNvPr id="629" name="Google Shape;629;p85"/>
          <p:cNvSpPr txBox="1"/>
          <p:nvPr>
            <p:ph idx="1" type="body"/>
          </p:nvPr>
        </p:nvSpPr>
        <p:spPr>
          <a:xfrm>
            <a:off x="729450" y="2078875"/>
            <a:ext cx="7688700" cy="26685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sz="1200" u="sng">
                <a:solidFill>
                  <a:schemeClr val="hlink"/>
                </a:solidFill>
                <a:latin typeface="Arial"/>
                <a:ea typeface="Arial"/>
                <a:cs typeface="Arial"/>
                <a:sym typeface="Arial"/>
                <a:hlinkClick r:id="rId3"/>
              </a:rPr>
              <a:t>http://fontello.com/</a:t>
            </a:r>
            <a:endParaRPr sz="1200" u="sng">
              <a:solidFill>
                <a:schemeClr val="hlink"/>
              </a:solidFill>
              <a:latin typeface="Arial"/>
              <a:ea typeface="Arial"/>
              <a:cs typeface="Arial"/>
              <a:sym typeface="Arial"/>
              <a:hlinkClick r:id="rId4"/>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5"/>
              </a:rPr>
              <a:t>https://icomoon.io/</a:t>
            </a:r>
            <a:endParaRPr sz="1200" u="sng">
              <a:solidFill>
                <a:schemeClr val="hlink"/>
              </a:solidFill>
              <a:latin typeface="Arial"/>
              <a:ea typeface="Arial"/>
              <a:cs typeface="Arial"/>
              <a:sym typeface="Arial"/>
              <a:hlinkClick r:id="rId6"/>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7"/>
              </a:rPr>
              <a:t>http://themify.me/themify-icons</a:t>
            </a:r>
            <a:endParaRPr sz="1200" u="sng">
              <a:solidFill>
                <a:schemeClr val="hlink"/>
              </a:solidFill>
              <a:latin typeface="Arial"/>
              <a:ea typeface="Arial"/>
              <a:cs typeface="Arial"/>
              <a:sym typeface="Arial"/>
              <a:hlinkClick r:id="rId8"/>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9"/>
              </a:rPr>
              <a:t>https://octicons.github.com/</a:t>
            </a:r>
            <a:endParaRPr sz="1200" u="sng">
              <a:solidFill>
                <a:schemeClr val="hlink"/>
              </a:solidFill>
              <a:latin typeface="Arial"/>
              <a:ea typeface="Arial"/>
              <a:cs typeface="Arial"/>
              <a:sym typeface="Arial"/>
              <a:hlinkClick r:id="rId10"/>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11"/>
              </a:rPr>
              <a:t>http://streamlineicons.com/free-icons.html</a:t>
            </a:r>
            <a:endParaRPr sz="1200" u="sng">
              <a:solidFill>
                <a:schemeClr val="hlink"/>
              </a:solidFill>
              <a:latin typeface="Arial"/>
              <a:ea typeface="Arial"/>
              <a:cs typeface="Arial"/>
              <a:sym typeface="Arial"/>
              <a:hlinkClick r:id="rId12"/>
            </a:endParaRPr>
          </a:p>
          <a:p>
            <a:pPr indent="0" lvl="0" marL="0" rtl="0" algn="l">
              <a:spcBef>
                <a:spcPts val="0"/>
              </a:spcBef>
              <a:spcAft>
                <a:spcPts val="1600"/>
              </a:spcAft>
              <a:buNone/>
            </a:pPr>
            <a:r>
              <a:rPr lang="zh-TW" sz="1200" u="sng">
                <a:solidFill>
                  <a:schemeClr val="hlink"/>
                </a:solidFill>
                <a:latin typeface="Arial"/>
                <a:ea typeface="Arial"/>
                <a:cs typeface="Arial"/>
                <a:sym typeface="Arial"/>
                <a:hlinkClick r:id="rId13"/>
              </a:rPr>
              <a:t>http://themes-pixeden.com/font-demos/7-stroke/index.htm</a:t>
            </a:r>
            <a:r>
              <a:rPr lang="zh-TW" sz="1200">
                <a:solidFill>
                  <a:srgbClr val="000000"/>
                </a:solidFill>
                <a:latin typeface="Arial"/>
                <a:ea typeface="Arial"/>
                <a:cs typeface="Arial"/>
                <a:sym typeface="Arial"/>
              </a:rPr>
              <a:t> </a:t>
            </a:r>
            <a:endParaRPr sz="1200"/>
          </a:p>
        </p:txBody>
      </p:sp>
      <p:sp>
        <p:nvSpPr>
          <p:cNvPr id="630" name="Google Shape;630;p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Object-fit</a:t>
            </a:r>
            <a:endParaRPr/>
          </a:p>
        </p:txBody>
      </p:sp>
      <p:sp>
        <p:nvSpPr>
          <p:cNvPr id="636" name="Google Shape;636;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設定包在裡面的元素填滿方式，主要用在圖片上</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屬性設在圖片上，圖片也要先設定寬高</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fill: 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contain: 依比例調整大小並能放進設定的寬高內</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cover: 依比例調整大小並能塞滿設定的寬高內</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none: 不縮放但填滿</a:t>
            </a:r>
            <a:endParaRPr/>
          </a:p>
        </p:txBody>
      </p:sp>
      <p:sp>
        <p:nvSpPr>
          <p:cNvPr id="637" name="Google Shape;637;p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Object-fit</a:t>
            </a:r>
            <a:endParaRPr/>
          </a:p>
        </p:txBody>
      </p:sp>
      <p:pic>
        <p:nvPicPr>
          <p:cNvPr id="643" name="Google Shape;643;p87"/>
          <p:cNvPicPr preferRelativeResize="0"/>
          <p:nvPr/>
        </p:nvPicPr>
        <p:blipFill>
          <a:blip r:embed="rId3">
            <a:alphaModFix/>
          </a:blip>
          <a:stretch>
            <a:fillRect/>
          </a:stretch>
        </p:blipFill>
        <p:spPr>
          <a:xfrm>
            <a:off x="729450" y="1853850"/>
            <a:ext cx="5112975" cy="3221174"/>
          </a:xfrm>
          <a:prstGeom prst="rect">
            <a:avLst/>
          </a:prstGeom>
          <a:noFill/>
          <a:ln>
            <a:noFill/>
          </a:ln>
        </p:spPr>
      </p:pic>
      <p:sp>
        <p:nvSpPr>
          <p:cNvPr id="644" name="Google Shape;644;p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Object-position</a:t>
            </a:r>
            <a:endParaRPr/>
          </a:p>
        </p:txBody>
      </p:sp>
      <p:sp>
        <p:nvSpPr>
          <p:cNvPr id="650" name="Google Shape;65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搭配 object-fit 使用，可以設定對齊位置</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例: object-position: left top;</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預設為 center center</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51" name="Google Shape;651;p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Ex-4</a:t>
            </a:r>
            <a:endParaRPr/>
          </a:p>
        </p:txBody>
      </p:sp>
      <p:pic>
        <p:nvPicPr>
          <p:cNvPr id="657" name="Google Shape;657;p89"/>
          <p:cNvPicPr preferRelativeResize="0"/>
          <p:nvPr/>
        </p:nvPicPr>
        <p:blipFill>
          <a:blip r:embed="rId3">
            <a:alphaModFix/>
          </a:blip>
          <a:stretch>
            <a:fillRect/>
          </a:stretch>
        </p:blipFill>
        <p:spPr>
          <a:xfrm>
            <a:off x="834275" y="1853850"/>
            <a:ext cx="2618037" cy="2984850"/>
          </a:xfrm>
          <a:prstGeom prst="rect">
            <a:avLst/>
          </a:prstGeom>
          <a:noFill/>
          <a:ln>
            <a:noFill/>
          </a:ln>
        </p:spPr>
      </p:pic>
      <p:sp>
        <p:nvSpPr>
          <p:cNvPr id="658" name="Google Shape;658;p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Ex4-2 用 icon-font </a:t>
            </a:r>
            <a:r>
              <a:rPr lang="zh-TW"/>
              <a:t>排版</a:t>
            </a:r>
            <a:endParaRPr/>
          </a:p>
        </p:txBody>
      </p:sp>
      <p:pic>
        <p:nvPicPr>
          <p:cNvPr id="664" name="Google Shape;664;p90"/>
          <p:cNvPicPr preferRelativeResize="0"/>
          <p:nvPr/>
        </p:nvPicPr>
        <p:blipFill>
          <a:blip r:embed="rId3">
            <a:alphaModFix/>
          </a:blip>
          <a:stretch>
            <a:fillRect/>
          </a:stretch>
        </p:blipFill>
        <p:spPr>
          <a:xfrm>
            <a:off x="807675" y="1984850"/>
            <a:ext cx="3087050" cy="1865650"/>
          </a:xfrm>
          <a:prstGeom prst="rect">
            <a:avLst/>
          </a:prstGeom>
          <a:noFill/>
          <a:ln>
            <a:noFill/>
          </a:ln>
        </p:spPr>
      </p:pic>
      <p:sp>
        <p:nvSpPr>
          <p:cNvPr id="665" name="Google Shape;665;p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 </a:t>
            </a:r>
            <a:r>
              <a:rPr lang="zh-TW"/>
              <a:t>新增單位</a:t>
            </a:r>
            <a:endParaRPr/>
          </a:p>
        </p:txBody>
      </p:sp>
      <p:sp>
        <p:nvSpPr>
          <p:cNvPr id="671" name="Google Shape;67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rem:</a:t>
            </a:r>
            <a:endParaRPr>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過去以 em 為單位時，會因為繼承樣式的關係造成要控制尺寸的困難，而使用 rem 則會永遠相對於最初設定的字體大小調整</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vh 與 vw: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相對於 viewport 的單位每 1vh(vw)為 1/100 viewport 的高度(寬度)</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vmax 與 vmin</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根據 viewport 的大小決定 vmax 及 vmin，比如說 viewport 是 768px * 1024 px，則 vmax 為 1vmax 為1024/100，1 vmin 為 768/100</a:t>
            </a:r>
            <a:endParaRPr>
              <a:solidFill>
                <a:srgbClr val="000000"/>
              </a:solidFill>
              <a:latin typeface="Arial"/>
              <a:ea typeface="Arial"/>
              <a:cs typeface="Arial"/>
              <a:sym typeface="Arial"/>
            </a:endParaRPr>
          </a:p>
          <a:p>
            <a:pPr indent="0" lvl="0" marL="457200" rtl="0" algn="l">
              <a:spcBef>
                <a:spcPts val="60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72" name="Google Shape;672;p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安裝 plugin</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Bootstrap 4, Font awesome 4, Font Awesome 5 Free &amp; Pro snippets</a:t>
            </a:r>
            <a:endParaRPr/>
          </a:p>
          <a:p>
            <a:pPr indent="-311150" lvl="0" marL="457200" rtl="0" algn="l">
              <a:spcBef>
                <a:spcPts val="0"/>
              </a:spcBef>
              <a:spcAft>
                <a:spcPts val="0"/>
              </a:spcAft>
              <a:buSzPts val="1300"/>
              <a:buChar char="●"/>
            </a:pPr>
            <a:r>
              <a:rPr lang="zh-TW"/>
              <a:t>Live Server</a:t>
            </a:r>
            <a:endParaRPr/>
          </a:p>
          <a:p>
            <a:pPr indent="-311150" lvl="0" marL="457200" rtl="0" algn="l">
              <a:spcBef>
                <a:spcPts val="0"/>
              </a:spcBef>
              <a:spcAft>
                <a:spcPts val="0"/>
              </a:spcAft>
              <a:buSzPts val="1300"/>
              <a:buChar char="●"/>
            </a:pPr>
            <a:r>
              <a:rPr lang="zh-TW"/>
              <a:t>HTML Snippets</a:t>
            </a:r>
            <a:endParaRPr/>
          </a:p>
          <a:p>
            <a:pPr indent="-311150" lvl="0" marL="457200" rtl="0" algn="l">
              <a:spcBef>
                <a:spcPts val="0"/>
              </a:spcBef>
              <a:spcAft>
                <a:spcPts val="0"/>
              </a:spcAft>
              <a:buSzPts val="1300"/>
              <a:buChar char="●"/>
            </a:pPr>
            <a:r>
              <a:rPr lang="zh-TW"/>
              <a:t>Auto Close Tag</a:t>
            </a:r>
            <a:endParaRPr/>
          </a:p>
          <a:p>
            <a:pPr indent="-311150" lvl="0" marL="457200" rtl="0" algn="l">
              <a:spcBef>
                <a:spcPts val="0"/>
              </a:spcBef>
              <a:spcAft>
                <a:spcPts val="0"/>
              </a:spcAft>
              <a:buSzPts val="1300"/>
              <a:buChar char="●"/>
            </a:pPr>
            <a:r>
              <a:rPr lang="zh-TW"/>
              <a:t>Auto Rename Tag</a:t>
            </a:r>
            <a:endParaRPr/>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calc()</a:t>
            </a:r>
            <a:endParaRPr/>
          </a:p>
        </p:txBody>
      </p:sp>
      <p:sp>
        <p:nvSpPr>
          <p:cNvPr id="678" name="Google Shape;67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讓 css 的單位可以計算</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 - * / 都可以</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用在相對單位跟絕對單位之間的運算</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width: calc(100% - 100px);</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79" name="Google Shape;679;p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685" name="Google Shape;685;p93"/>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變形</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translateX(), translateY(), translate(x,y)</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transform: translate(30px, 70px);</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rotate()</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scaleX(), scaleY(), scale(x,y)</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skewX(), skewY(), skew(x angle, y angle)</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p>
        </p:txBody>
      </p:sp>
      <p:sp>
        <p:nvSpPr>
          <p:cNvPr id="686" name="Google Shape;686;p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692" name="Google Shape;692;p94"/>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合併寫法: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transform: translate(100px, 100px) rotate(45deg);</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matrix(a,b,c,d,e,f)</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solidFill>
                <a:srgbClr val="DD8047"/>
              </a:solidFill>
              <a:latin typeface="Arial"/>
              <a:ea typeface="Arial"/>
              <a:cs typeface="Arial"/>
              <a:sym typeface="Arial"/>
            </a:endParaRPr>
          </a:p>
        </p:txBody>
      </p:sp>
      <p:sp>
        <p:nvSpPr>
          <p:cNvPr id="693" name="Google Shape;693;p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matrix(a,b,c,d,e,f)</a:t>
            </a:r>
            <a:endParaRPr/>
          </a:p>
        </p:txBody>
      </p:sp>
      <p:sp>
        <p:nvSpPr>
          <p:cNvPr id="699" name="Google Shape;699;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a(scale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b(skew 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c(skew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d(scale 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e(move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f(move Y)</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700" name="Google Shape;700;p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706" name="Google Shape;70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變形中心點</a:t>
            </a:r>
            <a:endParaRPr/>
          </a:p>
        </p:txBody>
      </p:sp>
      <p:pic>
        <p:nvPicPr>
          <p:cNvPr id="707" name="Google Shape;707;p96"/>
          <p:cNvPicPr preferRelativeResize="0"/>
          <p:nvPr/>
        </p:nvPicPr>
        <p:blipFill>
          <a:blip r:embed="rId3">
            <a:alphaModFix/>
          </a:blip>
          <a:stretch>
            <a:fillRect/>
          </a:stretch>
        </p:blipFill>
        <p:spPr>
          <a:xfrm>
            <a:off x="865250" y="2400600"/>
            <a:ext cx="2543225" cy="2543225"/>
          </a:xfrm>
          <a:prstGeom prst="rect">
            <a:avLst/>
          </a:prstGeom>
          <a:noFill/>
          <a:ln>
            <a:noFill/>
          </a:ln>
        </p:spPr>
      </p:pic>
      <p:sp>
        <p:nvSpPr>
          <p:cNvPr id="708" name="Google Shape;708;p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transform-origin</a:t>
            </a:r>
            <a:endParaRPr/>
          </a:p>
        </p:txBody>
      </p:sp>
      <p:sp>
        <p:nvSpPr>
          <p:cNvPr id="714" name="Google Shape;714;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設定變形中間點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從左上角為原點定位</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transform-origin: 20px 70px;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也可以使用 n%, left, right, center, top, bottom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715" name="Google Shape;715;p97"/>
          <p:cNvPicPr preferRelativeResize="0"/>
          <p:nvPr/>
        </p:nvPicPr>
        <p:blipFill>
          <a:blip r:embed="rId3">
            <a:alphaModFix/>
          </a:blip>
          <a:stretch>
            <a:fillRect/>
          </a:stretch>
        </p:blipFill>
        <p:spPr>
          <a:xfrm>
            <a:off x="5077325" y="2120150"/>
            <a:ext cx="2719400" cy="2714000"/>
          </a:xfrm>
          <a:prstGeom prst="rect">
            <a:avLst/>
          </a:prstGeom>
          <a:noFill/>
          <a:ln>
            <a:noFill/>
          </a:ln>
        </p:spPr>
      </p:pic>
      <p:sp>
        <p:nvSpPr>
          <p:cNvPr id="716" name="Google Shape;716;p9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transition</a:t>
            </a:r>
            <a:endParaRPr/>
          </a:p>
        </p:txBody>
      </p:sp>
      <p:sp>
        <p:nvSpPr>
          <p:cNvPr id="722" name="Google Shape;722;p98"/>
          <p:cNvSpPr txBox="1"/>
          <p:nvPr>
            <p:ph idx="1" type="body"/>
          </p:nvPr>
        </p:nvSpPr>
        <p:spPr>
          <a:xfrm>
            <a:off x="729450" y="2078875"/>
            <a:ext cx="7688700" cy="286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漸變</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 width 2s;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i="1" lang="zh-TW">
                <a:solidFill>
                  <a:srgbClr val="000000"/>
                </a:solidFill>
                <a:latin typeface="Arial"/>
                <a:ea typeface="Arial"/>
                <a:cs typeface="Arial"/>
                <a:sym typeface="Arial"/>
              </a:rPr>
              <a:t>transition-property</a:t>
            </a:r>
            <a:r>
              <a:rPr lang="zh-TW">
                <a:solidFill>
                  <a:srgbClr val="000000"/>
                </a:solidFill>
                <a:latin typeface="Arial"/>
                <a:ea typeface="Arial"/>
                <a:cs typeface="Arial"/>
                <a:sym typeface="Arial"/>
              </a:rPr>
              <a:t>: css 屬性</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transition-duration: 持續時間</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transition-timing-function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linear, ease(default), ease-in, ease-out, ease-in-out, cubic-bezier(n,n,n,n)</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transition-delay: 2s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723" name="Google Shape;723;p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cubic-bezier()</a:t>
            </a:r>
            <a:endParaRPr/>
          </a:p>
        </p:txBody>
      </p:sp>
      <p:sp>
        <p:nvSpPr>
          <p:cNvPr id="729" name="Google Shape;729;p99"/>
          <p:cNvSpPr txBox="1"/>
          <p:nvPr>
            <p:ph idx="1" type="body"/>
          </p:nvPr>
        </p:nvSpPr>
        <p:spPr>
          <a:xfrm>
            <a:off x="729450" y="2078875"/>
            <a:ext cx="43095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cubic-bezier(x1,y1,x2,y2)</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簡單講就是第一個控制點的 x, y 座標和第二個控制點的 x, y 座標</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可以用線上工具來產生</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u="sng">
                <a:solidFill>
                  <a:schemeClr val="hlink"/>
                </a:solidFill>
                <a:latin typeface="Arial"/>
                <a:ea typeface="Arial"/>
                <a:cs typeface="Arial"/>
                <a:sym typeface="Arial"/>
                <a:hlinkClick r:id="rId3"/>
              </a:rPr>
              <a:t>http://cubic-bezier.com/</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730" name="Google Shape;730;p99"/>
          <p:cNvPicPr preferRelativeResize="0"/>
          <p:nvPr/>
        </p:nvPicPr>
        <p:blipFill>
          <a:blip r:embed="rId4">
            <a:alphaModFix/>
          </a:blip>
          <a:stretch>
            <a:fillRect/>
          </a:stretch>
        </p:blipFill>
        <p:spPr>
          <a:xfrm>
            <a:off x="5199525" y="1625537"/>
            <a:ext cx="3342169" cy="3167774"/>
          </a:xfrm>
          <a:prstGeom prst="rect">
            <a:avLst/>
          </a:prstGeom>
          <a:noFill/>
          <a:ln>
            <a:noFill/>
          </a:ln>
        </p:spPr>
      </p:pic>
      <p:sp>
        <p:nvSpPr>
          <p:cNvPr id="731" name="Google Shape;731;p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transition</a:t>
            </a:r>
            <a:endParaRPr/>
          </a:p>
        </p:txBody>
      </p:sp>
      <p:sp>
        <p:nvSpPr>
          <p:cNvPr id="737" name="Google Shape;737;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合併寫法</a:t>
            </a:r>
            <a:br>
              <a:rPr lang="zh-TW"/>
            </a:br>
            <a:r>
              <a:rPr lang="zh-TW">
                <a:solidFill>
                  <a:srgbClr val="000000"/>
                </a:solidFill>
                <a:latin typeface="Arial"/>
                <a:ea typeface="Arial"/>
                <a:cs typeface="Arial"/>
                <a:sym typeface="Arial"/>
              </a:rPr>
              <a:t>transition: all 2s ease-in-out .5s;</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738" name="Google Shape;738;p1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微</a:t>
            </a:r>
            <a:r>
              <a:rPr lang="zh-TW"/>
              <a:t>互動</a:t>
            </a:r>
            <a:endParaRPr/>
          </a:p>
        </p:txBody>
      </p:sp>
      <p:sp>
        <p:nvSpPr>
          <p:cNvPr id="744" name="Google Shape;744;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u="sng">
                <a:solidFill>
                  <a:schemeClr val="hlink"/>
                </a:solidFill>
                <a:latin typeface="Arial"/>
                <a:ea typeface="Arial"/>
                <a:cs typeface="Arial"/>
                <a:sym typeface="Arial"/>
                <a:hlinkClick r:id="rId3"/>
              </a:rPr>
              <a:t>https://uimovement.com/</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5"/>
              </a:rPr>
              <a:t>http://uigifs.com/</a:t>
            </a:r>
            <a:endParaRPr u="sng">
              <a:solidFill>
                <a:schemeClr val="hlink"/>
              </a:solidFill>
              <a:latin typeface="Arial"/>
              <a:ea typeface="Arial"/>
              <a:cs typeface="Arial"/>
              <a:sym typeface="Arial"/>
              <a:hlinkClick r:id="rId6"/>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7"/>
              </a:rPr>
              <a:t>http://www.appanimations.com/</a:t>
            </a:r>
            <a:endParaRPr u="sng">
              <a:solidFill>
                <a:schemeClr val="hlink"/>
              </a:solidFill>
              <a:latin typeface="Arial"/>
              <a:ea typeface="Arial"/>
              <a:cs typeface="Arial"/>
              <a:sym typeface="Arial"/>
              <a:hlinkClick r:id="rId8"/>
            </a:endParaRPr>
          </a:p>
          <a:p>
            <a:pPr indent="0" lvl="0" marL="457200" rtl="0" algn="l">
              <a:spcBef>
                <a:spcPts val="0"/>
              </a:spcBef>
              <a:spcAft>
                <a:spcPts val="1600"/>
              </a:spcAft>
              <a:buNone/>
            </a:pPr>
            <a:r>
              <a:t/>
            </a:r>
            <a:endParaRPr/>
          </a:p>
        </p:txBody>
      </p:sp>
      <p:sp>
        <p:nvSpPr>
          <p:cNvPr id="745" name="Google Shape;745;p10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瀏覽器支援狀況</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https://www.w3schools.com/cssref/css3_browsersupport.asp</a:t>
            </a:r>
            <a:endParaRPr/>
          </a:p>
          <a:p>
            <a:pPr indent="0" lvl="0" marL="0" rtl="0" algn="l">
              <a:spcBef>
                <a:spcPts val="1600"/>
              </a:spcBef>
              <a:spcAft>
                <a:spcPts val="1600"/>
              </a:spcAft>
              <a:buNone/>
            </a:pPr>
            <a:r>
              <a:t/>
            </a:r>
            <a:endParaRPr/>
          </a:p>
        </p:txBody>
      </p:sp>
      <p:sp>
        <p:nvSpPr>
          <p:cNvPr id="144" name="Google Shape;14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a:t>
            </a:r>
            <a:endParaRPr/>
          </a:p>
        </p:txBody>
      </p:sp>
      <p:pic>
        <p:nvPicPr>
          <p:cNvPr id="751" name="Google Shape;751;p102"/>
          <p:cNvPicPr preferRelativeResize="0"/>
          <p:nvPr/>
        </p:nvPicPr>
        <p:blipFill>
          <a:blip r:embed="rId3">
            <a:alphaModFix/>
          </a:blip>
          <a:stretch>
            <a:fillRect/>
          </a:stretch>
        </p:blipFill>
        <p:spPr>
          <a:xfrm>
            <a:off x="729450" y="1853850"/>
            <a:ext cx="2618037" cy="2984850"/>
          </a:xfrm>
          <a:prstGeom prst="rect">
            <a:avLst/>
          </a:prstGeom>
          <a:noFill/>
          <a:ln>
            <a:noFill/>
          </a:ln>
        </p:spPr>
      </p:pic>
      <p:sp>
        <p:nvSpPr>
          <p:cNvPr id="752" name="Google Shape;752;p10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letter-spacing</a:t>
            </a:r>
            <a:endParaRPr/>
          </a:p>
        </p:txBody>
      </p:sp>
      <p:sp>
        <p:nvSpPr>
          <p:cNvPr id="758" name="Google Shape;75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因為 letter-spacing 是對後面的字元留距離</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所以會有無法置中的問題</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加 text-indent 解決</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759" name="Google Shape;759;p103"/>
          <p:cNvPicPr preferRelativeResize="0"/>
          <p:nvPr/>
        </p:nvPicPr>
        <p:blipFill>
          <a:blip r:embed="rId3">
            <a:alphaModFix/>
          </a:blip>
          <a:stretch>
            <a:fillRect/>
          </a:stretch>
        </p:blipFill>
        <p:spPr>
          <a:xfrm>
            <a:off x="4657700" y="2078875"/>
            <a:ext cx="3760449" cy="2714675"/>
          </a:xfrm>
          <a:prstGeom prst="rect">
            <a:avLst/>
          </a:prstGeom>
          <a:noFill/>
          <a:ln>
            <a:noFill/>
          </a:ln>
        </p:spPr>
      </p:pic>
      <p:sp>
        <p:nvSpPr>
          <p:cNvPr id="760" name="Google Shape;760;p1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Ex-5b</a:t>
            </a:r>
            <a:endParaRPr/>
          </a:p>
        </p:txBody>
      </p:sp>
      <p:sp>
        <p:nvSpPr>
          <p:cNvPr id="766" name="Google Shape;766;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製作滑鼠移過去後會飄動的感覺</a:t>
            </a:r>
            <a:endParaRPr/>
          </a:p>
        </p:txBody>
      </p:sp>
      <p:pic>
        <p:nvPicPr>
          <p:cNvPr id="767" name="Google Shape;767;p104"/>
          <p:cNvPicPr preferRelativeResize="0"/>
          <p:nvPr/>
        </p:nvPicPr>
        <p:blipFill>
          <a:blip r:embed="rId3">
            <a:alphaModFix/>
          </a:blip>
          <a:stretch>
            <a:fillRect/>
          </a:stretch>
        </p:blipFill>
        <p:spPr>
          <a:xfrm>
            <a:off x="828175" y="2497805"/>
            <a:ext cx="4999849" cy="1919725"/>
          </a:xfrm>
          <a:prstGeom prst="rect">
            <a:avLst/>
          </a:prstGeom>
          <a:noFill/>
          <a:ln>
            <a:noFill/>
          </a:ln>
        </p:spPr>
      </p:pic>
      <p:sp>
        <p:nvSpPr>
          <p:cNvPr id="768" name="Google Shape;768;p1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Ex-5c</a:t>
            </a:r>
            <a:endParaRPr/>
          </a:p>
        </p:txBody>
      </p:sp>
      <p:sp>
        <p:nvSpPr>
          <p:cNvPr id="774" name="Google Shape;774;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滑鼠移到圖片上滑出文字的效果</a:t>
            </a:r>
            <a:endParaRPr/>
          </a:p>
        </p:txBody>
      </p:sp>
      <p:pic>
        <p:nvPicPr>
          <p:cNvPr id="775" name="Google Shape;775;p105"/>
          <p:cNvPicPr preferRelativeResize="0"/>
          <p:nvPr/>
        </p:nvPicPr>
        <p:blipFill>
          <a:blip r:embed="rId3">
            <a:alphaModFix/>
          </a:blip>
          <a:stretch>
            <a:fillRect/>
          </a:stretch>
        </p:blipFill>
        <p:spPr>
          <a:xfrm>
            <a:off x="837700" y="2468773"/>
            <a:ext cx="6463976" cy="2056475"/>
          </a:xfrm>
          <a:prstGeom prst="rect">
            <a:avLst/>
          </a:prstGeom>
          <a:noFill/>
          <a:ln>
            <a:noFill/>
          </a:ln>
        </p:spPr>
      </p:pic>
      <p:sp>
        <p:nvSpPr>
          <p:cNvPr id="776" name="Google Shape;776;p1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Ex-5d</a:t>
            </a:r>
            <a:endParaRPr/>
          </a:p>
        </p:txBody>
      </p:sp>
      <p:sp>
        <p:nvSpPr>
          <p:cNvPr id="782" name="Google Shape;782;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進度條效果</a:t>
            </a:r>
            <a:endParaRPr/>
          </a:p>
        </p:txBody>
      </p:sp>
      <p:pic>
        <p:nvPicPr>
          <p:cNvPr id="783" name="Google Shape;783;p106"/>
          <p:cNvPicPr preferRelativeResize="0"/>
          <p:nvPr/>
        </p:nvPicPr>
        <p:blipFill>
          <a:blip r:embed="rId3">
            <a:alphaModFix/>
          </a:blip>
          <a:stretch>
            <a:fillRect/>
          </a:stretch>
        </p:blipFill>
        <p:spPr>
          <a:xfrm>
            <a:off x="817900" y="2491072"/>
            <a:ext cx="6341175" cy="434025"/>
          </a:xfrm>
          <a:prstGeom prst="rect">
            <a:avLst/>
          </a:prstGeom>
          <a:noFill/>
          <a:ln>
            <a:noFill/>
          </a:ln>
        </p:spPr>
      </p:pic>
      <p:sp>
        <p:nvSpPr>
          <p:cNvPr id="784" name="Google Shape;784;p10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Ex-5e</a:t>
            </a:r>
            <a:endParaRPr/>
          </a:p>
        </p:txBody>
      </p:sp>
      <p:sp>
        <p:nvSpPr>
          <p:cNvPr id="790" name="Google Shape;790;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幻燈片效果</a:t>
            </a:r>
            <a:endParaRPr/>
          </a:p>
        </p:txBody>
      </p:sp>
      <p:pic>
        <p:nvPicPr>
          <p:cNvPr id="791" name="Google Shape;791;p107"/>
          <p:cNvPicPr preferRelativeResize="0"/>
          <p:nvPr/>
        </p:nvPicPr>
        <p:blipFill>
          <a:blip r:embed="rId3">
            <a:alphaModFix/>
          </a:blip>
          <a:stretch>
            <a:fillRect/>
          </a:stretch>
        </p:blipFill>
        <p:spPr>
          <a:xfrm>
            <a:off x="818700" y="2462427"/>
            <a:ext cx="6283324" cy="2368025"/>
          </a:xfrm>
          <a:prstGeom prst="rect">
            <a:avLst/>
          </a:prstGeom>
          <a:noFill/>
          <a:ln>
            <a:noFill/>
          </a:ln>
        </p:spPr>
      </p:pic>
      <p:sp>
        <p:nvSpPr>
          <p:cNvPr id="792" name="Google Shape;792;p10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Ex-5f</a:t>
            </a:r>
            <a:endParaRPr/>
          </a:p>
        </p:txBody>
      </p:sp>
      <p:sp>
        <p:nvSpPr>
          <p:cNvPr id="798" name="Google Shape;798;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下拉式選單</a:t>
            </a:r>
            <a:endParaRPr/>
          </a:p>
        </p:txBody>
      </p:sp>
      <p:pic>
        <p:nvPicPr>
          <p:cNvPr id="799" name="Google Shape;799;p108"/>
          <p:cNvPicPr preferRelativeResize="0"/>
          <p:nvPr/>
        </p:nvPicPr>
        <p:blipFill>
          <a:blip r:embed="rId3">
            <a:alphaModFix/>
          </a:blip>
          <a:stretch>
            <a:fillRect/>
          </a:stretch>
        </p:blipFill>
        <p:spPr>
          <a:xfrm>
            <a:off x="815745" y="2452920"/>
            <a:ext cx="4555975" cy="1794800"/>
          </a:xfrm>
          <a:prstGeom prst="rect">
            <a:avLst/>
          </a:prstGeom>
          <a:noFill/>
          <a:ln>
            <a:noFill/>
          </a:ln>
        </p:spPr>
      </p:pic>
      <p:sp>
        <p:nvSpPr>
          <p:cNvPr id="800" name="Google Shape;800;p10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clearfix</a:t>
            </a:r>
            <a:endParaRPr/>
          </a:p>
        </p:txBody>
      </p:sp>
      <p:sp>
        <p:nvSpPr>
          <p:cNvPr id="806" name="Google Shape;806;p109"/>
          <p:cNvSpPr txBox="1"/>
          <p:nvPr>
            <p:ph idx="1" type="body"/>
          </p:nvPr>
        </p:nvSpPr>
        <p:spPr>
          <a:xfrm>
            <a:off x="729450" y="2078875"/>
            <a:ext cx="7688700" cy="27288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因為 float 之後原本容器的高度會不見, 所以需要 clear:both 去清除才可以讓容器的高度顯示出來, 但每次都要加麻煩, 所以就用 :after 生出一個元素來清除</a:t>
            </a:r>
            <a:endParaRPr>
              <a:solidFill>
                <a:srgbClr val="000000"/>
              </a:solidFill>
              <a:latin typeface="Arial"/>
              <a:ea typeface="Arial"/>
              <a:cs typeface="Arial"/>
              <a:sym typeface="Arial"/>
            </a:endParaRPr>
          </a:p>
          <a:p>
            <a:pPr indent="0" lvl="0" marL="0" rtl="0" algn="l">
              <a:spcBef>
                <a:spcPts val="0"/>
              </a:spcBef>
              <a:spcAft>
                <a:spcPts val="0"/>
              </a:spcAft>
              <a:buNone/>
            </a:pPr>
            <a:r>
              <a:rPr lang="zh-TW" sz="1800">
                <a:solidFill>
                  <a:srgbClr val="000000"/>
                </a:solidFill>
                <a:latin typeface="Arial"/>
                <a:ea typeface="Arial"/>
                <a:cs typeface="Arial"/>
                <a:sym typeface="Arial"/>
              </a:rPr>
              <a:t>.</a:t>
            </a:r>
            <a:r>
              <a:rPr lang="zh-TW">
                <a:solidFill>
                  <a:srgbClr val="000000"/>
                </a:solidFill>
                <a:latin typeface="Arial"/>
                <a:ea typeface="Arial"/>
                <a:cs typeface="Arial"/>
                <a:sym typeface="Arial"/>
              </a:rPr>
              <a:t>clearfix::after {</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visibility: hidden;</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display: block;</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font-size: 0;</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content: " ";</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clear: both;</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height: 0;</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7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807" name="Google Shape;807;p1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費茲定律(Fitt’s Law)</a:t>
            </a:r>
            <a:endParaRPr/>
          </a:p>
        </p:txBody>
      </p:sp>
      <p:sp>
        <p:nvSpPr>
          <p:cNvPr id="813" name="Google Shape;813;p110"/>
          <p:cNvSpPr txBox="1"/>
          <p:nvPr>
            <p:ph idx="1" type="body"/>
          </p:nvPr>
        </p:nvSpPr>
        <p:spPr>
          <a:xfrm>
            <a:off x="729450" y="2078875"/>
            <a:ext cx="7688700" cy="23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000000"/>
                </a:solidFill>
                <a:latin typeface="Arial"/>
                <a:ea typeface="Arial"/>
                <a:cs typeface="Arial"/>
                <a:sym typeface="Arial"/>
              </a:rPr>
              <a:t>費茲定律</a:t>
            </a:r>
            <a:r>
              <a:rPr lang="zh-TW" sz="1100">
                <a:solidFill>
                  <a:srgbClr val="000000"/>
                </a:solidFill>
                <a:latin typeface="Arial"/>
                <a:ea typeface="Arial"/>
                <a:cs typeface="Arial"/>
                <a:sym typeface="Arial"/>
              </a:rPr>
              <a:t>是一個人機互動以及人體工程學中人類活動的模型，它預測了快速移動到目標區域所需的時間是目標區域的距離和目標區域的大小的函數。費茨法則多用於表現 </a:t>
            </a:r>
            <a:r>
              <a:rPr i="1" lang="zh-TW" sz="1100">
                <a:solidFill>
                  <a:srgbClr val="000000"/>
                </a:solidFill>
                <a:latin typeface="Arial"/>
                <a:ea typeface="Arial"/>
                <a:cs typeface="Arial"/>
                <a:sym typeface="Arial"/>
              </a:rPr>
              <a:t>指</a:t>
            </a:r>
            <a:r>
              <a:rPr lang="zh-TW" sz="1100">
                <a:solidFill>
                  <a:srgbClr val="000000"/>
                </a:solidFill>
                <a:latin typeface="Arial"/>
                <a:ea typeface="Arial"/>
                <a:cs typeface="Arial"/>
                <a:sym typeface="Arial"/>
              </a:rPr>
              <a:t>、</a:t>
            </a:r>
            <a:r>
              <a:rPr i="1" lang="zh-TW" sz="1100">
                <a:solidFill>
                  <a:srgbClr val="000000"/>
                </a:solidFill>
                <a:latin typeface="Arial"/>
                <a:ea typeface="Arial"/>
                <a:cs typeface="Arial"/>
                <a:sym typeface="Arial"/>
              </a:rPr>
              <a:t>點</a:t>
            </a:r>
            <a:r>
              <a:rPr lang="zh-TW" sz="1100">
                <a:solidFill>
                  <a:srgbClr val="000000"/>
                </a:solidFill>
                <a:latin typeface="Arial"/>
                <a:ea typeface="Arial"/>
                <a:cs typeface="Arial"/>
                <a:sym typeface="Arial"/>
              </a:rPr>
              <a:t> 這個動作的概念模型，無論是用手或者手指進行物理接觸，抑或是在電腦屏幕上用假想的設備（例如滑鼠）進行虛擬的觸碰。 該法則由 Paul Fitts 於 1954 年提出。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
        <p:nvSpPr>
          <p:cNvPr id="814" name="Google Shape;814;p1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費茲定律(Fitt’s Law)</a:t>
            </a:r>
            <a:endParaRPr/>
          </a:p>
        </p:txBody>
      </p:sp>
      <p:sp>
        <p:nvSpPr>
          <p:cNvPr id="820" name="Google Shape;820;p111"/>
          <p:cNvSpPr txBox="1"/>
          <p:nvPr>
            <p:ph idx="1" type="body"/>
          </p:nvPr>
        </p:nvSpPr>
        <p:spPr>
          <a:xfrm>
            <a:off x="729450" y="2536075"/>
            <a:ext cx="7688700" cy="2377200"/>
          </a:xfrm>
          <a:prstGeom prst="rect">
            <a:avLst/>
          </a:prstGeom>
        </p:spPr>
        <p:txBody>
          <a:bodyPr anchorCtr="0" anchor="t" bIns="91425" lIns="91425" spcFirstLastPara="1" rIns="91425" wrap="square" tIns="91425">
            <a:noAutofit/>
          </a:bodyPr>
          <a:lstStyle/>
          <a:p>
            <a:pPr indent="-298450" lvl="0" marL="457200" rtl="0" algn="l">
              <a:spcBef>
                <a:spcPts val="110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T</a:t>
            </a:r>
            <a:r>
              <a:rPr lang="zh-TW" sz="1100">
                <a:solidFill>
                  <a:srgbClr val="000000"/>
                </a:solidFill>
                <a:latin typeface="Arial"/>
                <a:ea typeface="Arial"/>
                <a:cs typeface="Arial"/>
                <a:sym typeface="Arial"/>
              </a:rPr>
              <a:t> 是完成動作的平均時間。（傳統的命名方式，會寫成</a:t>
            </a:r>
            <a:r>
              <a:rPr i="1" lang="zh-TW" sz="1100">
                <a:solidFill>
                  <a:srgbClr val="000000"/>
                </a:solidFill>
                <a:latin typeface="Arial"/>
                <a:ea typeface="Arial"/>
                <a:cs typeface="Arial"/>
                <a:sym typeface="Arial"/>
              </a:rPr>
              <a:t>MT</a:t>
            </a:r>
            <a:r>
              <a:rPr lang="zh-TW" sz="1100">
                <a:solidFill>
                  <a:srgbClr val="000000"/>
                </a:solidFill>
                <a:latin typeface="Arial"/>
                <a:ea typeface="Arial"/>
                <a:cs typeface="Arial"/>
                <a:sym typeface="Arial"/>
              </a:rPr>
              <a:t> ，表示運動時間 </a:t>
            </a:r>
            <a:r>
              <a:rPr i="1" lang="zh-TW" sz="1100">
                <a:solidFill>
                  <a:srgbClr val="000000"/>
                </a:solidFill>
                <a:latin typeface="Arial"/>
                <a:ea typeface="Arial"/>
                <a:cs typeface="Arial"/>
                <a:sym typeface="Arial"/>
              </a:rPr>
              <a:t>Movement Time</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a</a:t>
            </a:r>
            <a:r>
              <a:rPr lang="zh-TW" sz="1100">
                <a:solidFill>
                  <a:srgbClr val="000000"/>
                </a:solidFill>
                <a:latin typeface="Arial"/>
                <a:ea typeface="Arial"/>
                <a:cs typeface="Arial"/>
                <a:sym typeface="Arial"/>
              </a:rPr>
              <a:t> 代表裝置（攔截）開始/結束的時間，</a:t>
            </a:r>
            <a:r>
              <a:rPr i="1" lang="zh-TW" sz="1100">
                <a:solidFill>
                  <a:srgbClr val="000000"/>
                </a:solidFill>
                <a:latin typeface="Arial"/>
                <a:ea typeface="Arial"/>
                <a:cs typeface="Arial"/>
                <a:sym typeface="Arial"/>
              </a:rPr>
              <a:t>b</a:t>
            </a:r>
            <a:r>
              <a:rPr lang="zh-TW" sz="1100">
                <a:solidFill>
                  <a:srgbClr val="000000"/>
                </a:solidFill>
                <a:latin typeface="Arial"/>
                <a:ea typeface="Arial"/>
                <a:cs typeface="Arial"/>
                <a:sym typeface="Arial"/>
              </a:rPr>
              <a:t> 表示該裝置本身的速度（斜率）。這些常數可以以測得數據進行直線近似的方式通過實驗取得。</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D</a:t>
            </a:r>
            <a:r>
              <a:rPr lang="zh-TW" sz="1100">
                <a:solidFill>
                  <a:srgbClr val="000000"/>
                </a:solidFill>
                <a:latin typeface="Arial"/>
                <a:ea typeface="Arial"/>
                <a:cs typeface="Arial"/>
                <a:sym typeface="Arial"/>
              </a:rPr>
              <a:t> 是起始位置到目標中心的距離。（傳統上來說，研究者多用 </a:t>
            </a:r>
            <a:r>
              <a:rPr i="1" lang="zh-TW" sz="1100">
                <a:solidFill>
                  <a:srgbClr val="000000"/>
                </a:solidFill>
                <a:latin typeface="Arial"/>
                <a:ea typeface="Arial"/>
                <a:cs typeface="Arial"/>
                <a:sym typeface="Arial"/>
              </a:rPr>
              <a:t>A</a:t>
            </a:r>
            <a:r>
              <a:rPr lang="zh-TW" sz="1100">
                <a:solidFill>
                  <a:srgbClr val="000000"/>
                </a:solidFill>
                <a:latin typeface="Arial"/>
                <a:ea typeface="Arial"/>
                <a:cs typeface="Arial"/>
                <a:sym typeface="Arial"/>
              </a:rPr>
              <a:t> 來表示，意味著運動的振幅 </a:t>
            </a:r>
            <a:r>
              <a:rPr i="1" lang="zh-TW" sz="1100">
                <a:solidFill>
                  <a:srgbClr val="000000"/>
                </a:solidFill>
                <a:latin typeface="Arial"/>
                <a:ea typeface="Arial"/>
                <a:cs typeface="Arial"/>
                <a:sym typeface="Arial"/>
              </a:rPr>
              <a:t>Amplitude</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W</a:t>
            </a:r>
            <a:r>
              <a:rPr lang="zh-TW" sz="1100">
                <a:solidFill>
                  <a:srgbClr val="000000"/>
                </a:solidFill>
                <a:latin typeface="Arial"/>
                <a:ea typeface="Arial"/>
                <a:cs typeface="Arial"/>
                <a:sym typeface="Arial"/>
              </a:rPr>
              <a:t> 是目標區域在運動維向上的寬度。因為運動的最終點必須落在目標中心 ±</a:t>
            </a:r>
            <a:r>
              <a:rPr baseline="30000" i="1" lang="zh-TW" sz="1100">
                <a:solidFill>
                  <a:srgbClr val="000000"/>
                </a:solidFill>
                <a:latin typeface="Arial"/>
                <a:ea typeface="Arial"/>
                <a:cs typeface="Arial"/>
                <a:sym typeface="Arial"/>
              </a:rPr>
              <a:t>W</a:t>
            </a:r>
            <a:r>
              <a:rPr lang="zh-TW" sz="1100">
                <a:solidFill>
                  <a:srgbClr val="000000"/>
                </a:solidFill>
                <a:latin typeface="Arial"/>
                <a:ea typeface="Arial"/>
                <a:cs typeface="Arial"/>
                <a:sym typeface="Arial"/>
              </a:rPr>
              <a:t>⁄</a:t>
            </a:r>
            <a:r>
              <a:rPr baseline="-25000" lang="zh-TW" sz="1100">
                <a:solidFill>
                  <a:srgbClr val="000000"/>
                </a:solidFill>
                <a:latin typeface="Arial"/>
                <a:ea typeface="Arial"/>
                <a:cs typeface="Arial"/>
                <a:sym typeface="Arial"/>
              </a:rPr>
              <a:t>2</a:t>
            </a:r>
            <a:r>
              <a:rPr lang="zh-TW" sz="1100">
                <a:solidFill>
                  <a:srgbClr val="000000"/>
                </a:solidFill>
                <a:latin typeface="Arial"/>
                <a:ea typeface="Arial"/>
                <a:cs typeface="Arial"/>
                <a:sym typeface="Arial"/>
              </a:rPr>
              <a:t> 以內，所以 W 也可以被認為是被允許的最終位置的容差。</a:t>
            </a:r>
            <a:endParaRPr sz="1100">
              <a:solidFill>
                <a:srgbClr val="000000"/>
              </a:solidFill>
              <a:latin typeface="Arial"/>
              <a:ea typeface="Arial"/>
              <a:cs typeface="Arial"/>
              <a:sym typeface="Arial"/>
            </a:endParaRPr>
          </a:p>
          <a:p>
            <a:pPr indent="0" lvl="0" marL="0" rtl="0" algn="l">
              <a:spcBef>
                <a:spcPts val="1100"/>
              </a:spcBef>
              <a:spcAft>
                <a:spcPts val="0"/>
              </a:spcAft>
              <a:buNone/>
            </a:pPr>
            <a:r>
              <a:rPr lang="zh-TW" sz="1100">
                <a:solidFill>
                  <a:srgbClr val="000000"/>
                </a:solidFill>
                <a:latin typeface="Arial"/>
                <a:ea typeface="Arial"/>
                <a:cs typeface="Arial"/>
                <a:sym typeface="Arial"/>
              </a:rPr>
              <a:t>從這個等式我們可以看出，小並且/或者遠的目標，需要更長的時間才能得以準確到達，這便是權衡指的動作的 </a:t>
            </a:r>
            <a:r>
              <a:rPr i="1" lang="zh-TW" sz="1100">
                <a:solidFill>
                  <a:srgbClr val="000000"/>
                </a:solidFill>
                <a:latin typeface="Arial"/>
                <a:ea typeface="Arial"/>
                <a:cs typeface="Arial"/>
                <a:sym typeface="Arial"/>
              </a:rPr>
              <a:t>速度的準確性</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100"/>
              </a:spcBef>
              <a:spcAft>
                <a:spcPts val="1600"/>
              </a:spcAft>
              <a:buNone/>
            </a:pPr>
            <a:r>
              <a:t/>
            </a:r>
            <a:endParaRPr b="1" sz="1100">
              <a:solidFill>
                <a:srgbClr val="000000"/>
              </a:solidFill>
              <a:latin typeface="Arial"/>
              <a:ea typeface="Arial"/>
              <a:cs typeface="Arial"/>
              <a:sym typeface="Arial"/>
            </a:endParaRPr>
          </a:p>
        </p:txBody>
      </p:sp>
      <p:sp>
        <p:nvSpPr>
          <p:cNvPr id="821" name="Google Shape;821;p1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822" name="Google Shape;822;p111"/>
          <p:cNvPicPr preferRelativeResize="0"/>
          <p:nvPr/>
        </p:nvPicPr>
        <p:blipFill>
          <a:blip r:embed="rId3">
            <a:alphaModFix/>
          </a:blip>
          <a:stretch>
            <a:fillRect/>
          </a:stretch>
        </p:blipFill>
        <p:spPr>
          <a:xfrm>
            <a:off x="1013425" y="1853850"/>
            <a:ext cx="2442961" cy="81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